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handoutMasterIdLst>
    <p:handoutMasterId r:id="rId12"/>
  </p:handoutMasterIdLst>
  <p:sldIdLst>
    <p:sldId id="256" r:id="rId2"/>
    <p:sldId id="257" r:id="rId3"/>
    <p:sldId id="261" r:id="rId4"/>
    <p:sldId id="259" r:id="rId5"/>
    <p:sldId id="260" r:id="rId6"/>
    <p:sldId id="264" r:id="rId7"/>
    <p:sldId id="265" r:id="rId8"/>
    <p:sldId id="258" r:id="rId9"/>
    <p:sldId id="263"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1" autoAdjust="0"/>
    <p:restoredTop sz="86364" autoAdjust="0"/>
  </p:normalViewPr>
  <p:slideViewPr>
    <p:cSldViewPr snapToGrid="0" snapToObjects="1">
      <p:cViewPr>
        <p:scale>
          <a:sx n="139" d="100"/>
          <a:sy n="139" d="100"/>
        </p:scale>
        <p:origin x="-31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55B8680-C978-DD4C-B756-258A0E989F1C}" type="datetimeFigureOut">
              <a:rPr lang="en-US" smtClean="0"/>
              <a:t>10/23/12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FA77F-6501-1344-B763-F2FC5A45F28C}" type="slidenum">
              <a:rPr lang="en-US" smtClean="0"/>
              <a:t>‹#›</a:t>
            </a:fld>
            <a:endParaRPr lang="en-US"/>
          </a:p>
        </p:txBody>
      </p:sp>
    </p:spTree>
    <p:extLst>
      <p:ext uri="{BB962C8B-B14F-4D97-AF65-F5344CB8AC3E}">
        <p14:creationId xmlns:p14="http://schemas.microsoft.com/office/powerpoint/2010/main" val="40714957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0065BE-0657-4A47-90AD-C21C55E16B19}" type="datetime4">
              <a:rPr lang="en-US" smtClean="0"/>
              <a:pPr/>
              <a:t>October 23,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C3AA4-67BE-44F7-809A-3582401494AF}" type="datetime4">
              <a:rPr lang="en-US" smtClean="0"/>
              <a:pPr/>
              <a:t>October 23,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72EEB-1769-4776-AD69-E7C1260563EB}" type="datetime4">
              <a:rPr lang="en-US" smtClean="0"/>
              <a:pPr/>
              <a:t>October 23,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7BB8AF-C16A-4836-A92D-61834B5F0BA5}" type="datetime4">
              <a:rPr lang="en-US" smtClean="0"/>
              <a:pPr/>
              <a:t>October 23,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193-4505-4A75-99BB-880C6989A757}" type="datetime4">
              <a:rPr lang="en-US" smtClean="0"/>
              <a:pPr/>
              <a:t>October 23,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3A18F4-33C3-445B-924C-31108C51719C}" type="datetime4">
              <a:rPr lang="en-US" smtClean="0"/>
              <a:pPr/>
              <a:t>October 23,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F7543A-E259-478F-9E0D-57BA40E442B7}" type="datetime4">
              <a:rPr lang="en-US" smtClean="0"/>
              <a:pPr/>
              <a:t>October 23,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FB012D-77A1-44B0-BB26-329BA1EE55C9}" type="datetime4">
              <a:rPr lang="en-US" smtClean="0"/>
              <a:pPr/>
              <a:t>October 23, 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7499E-3031-413E-B01E-B94970708CAA}" type="datetime4">
              <a:rPr lang="en-US" smtClean="0"/>
              <a:pPr/>
              <a:t>October 23,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C7EAB0C-2220-4D0E-A0DD-DB7FA0F742F4}" type="datetime4">
              <a:rPr lang="en-US" smtClean="0"/>
              <a:pPr/>
              <a:t>October 23, 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16D63-31BF-4B94-B6C5-E20B2C63F515}" type="datetime4">
              <a:rPr lang="en-US" smtClean="0"/>
              <a:pPr/>
              <a:t>October 23,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B1B13E-D5AF-485E-81A1-82A140076526}" type="datetime4">
              <a:rPr lang="en-US" smtClean="0"/>
              <a:pPr/>
              <a:t>October 23, 2012</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hyperlink" Target="http://adc.bmj.com/content/85/3/197.full.pdf+html" TargetMode="External"/><Relationship Id="rId4" Type="http://schemas.openxmlformats.org/officeDocument/2006/relationships/hyperlink" Target="http://www.pediatricsdigest.mobi/content/127/5/842.full.pdf+html" TargetMode="External"/><Relationship Id="rId1" Type="http://schemas.openxmlformats.org/officeDocument/2006/relationships/slideLayout" Target="../slideLayouts/slideLayout2.xml"/><Relationship Id="rId2" Type="http://schemas.openxmlformats.org/officeDocument/2006/relationships/hyperlink" Target="http://www.ncbi.nlm.nih.gov/pmc/articles/PMC2351438/"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her.oxfordjournals.org/content/20/1/81.full.pdf+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 </a:t>
            </a:r>
            <a:r>
              <a:rPr lang="en-US" dirty="0" smtClean="0">
                <a:latin typeface="Colonna MT"/>
                <a:cs typeface="Colonna MT"/>
              </a:rPr>
              <a:t>Bullying: </a:t>
            </a:r>
            <a:r>
              <a:rPr lang="en-US" dirty="0" smtClean="0">
                <a:latin typeface="Colonna MT"/>
                <a:cs typeface="Colonna MT"/>
              </a:rPr>
              <a:t>Health and interventions</a:t>
            </a:r>
            <a:endParaRPr lang="en-US" dirty="0">
              <a:latin typeface="Colonna MT"/>
              <a:cs typeface="Colonna MT"/>
            </a:endParaRPr>
          </a:p>
        </p:txBody>
      </p:sp>
      <p:sp>
        <p:nvSpPr>
          <p:cNvPr id="3" name="Subtitle 2"/>
          <p:cNvSpPr>
            <a:spLocks noGrp="1"/>
          </p:cNvSpPr>
          <p:nvPr>
            <p:ph type="subTitle" idx="1"/>
          </p:nvPr>
        </p:nvSpPr>
        <p:spPr/>
        <p:txBody>
          <a:bodyPr>
            <a:noAutofit/>
          </a:bodyPr>
          <a:lstStyle/>
          <a:p>
            <a:pPr algn="ctr"/>
            <a:r>
              <a:rPr lang="en-US" sz="2400" dirty="0" err="1" smtClean="0">
                <a:latin typeface="Colonna MT"/>
                <a:cs typeface="Colonna MT"/>
              </a:rPr>
              <a:t>Elyssa</a:t>
            </a:r>
            <a:r>
              <a:rPr lang="en-US" sz="2400" dirty="0" smtClean="0">
                <a:latin typeface="Colonna MT"/>
                <a:cs typeface="Colonna MT"/>
              </a:rPr>
              <a:t> R. </a:t>
            </a:r>
            <a:r>
              <a:rPr lang="en-US" sz="2400" dirty="0" err="1" smtClean="0">
                <a:latin typeface="Colonna MT"/>
                <a:cs typeface="Colonna MT"/>
              </a:rPr>
              <a:t>lazu</a:t>
            </a:r>
            <a:endParaRPr lang="en-US" sz="2400" dirty="0">
              <a:latin typeface="Colonna MT"/>
              <a:cs typeface="Colonna MT"/>
            </a:endParaRPr>
          </a:p>
        </p:txBody>
      </p:sp>
      <p:pic>
        <p:nvPicPr>
          <p:cNvPr id="4" name="Picture 3" descr="bullystop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3440" y="3190240"/>
            <a:ext cx="2673402" cy="2550160"/>
          </a:xfrm>
          <a:prstGeom prst="rect">
            <a:avLst/>
          </a:prstGeom>
        </p:spPr>
      </p:pic>
      <p:sp>
        <p:nvSpPr>
          <p:cNvPr id="5" name="TextBox 4"/>
          <p:cNvSpPr txBox="1"/>
          <p:nvPr/>
        </p:nvSpPr>
        <p:spPr>
          <a:xfrm>
            <a:off x="4663440" y="6257835"/>
            <a:ext cx="3677920" cy="461665"/>
          </a:xfrm>
          <a:prstGeom prst="rect">
            <a:avLst/>
          </a:prstGeom>
          <a:noFill/>
        </p:spPr>
        <p:txBody>
          <a:bodyPr wrap="square" rtlCol="0">
            <a:spAutoFit/>
          </a:bodyPr>
          <a:lstStyle/>
          <a:p>
            <a:r>
              <a:rPr lang="en-US" sz="2400" dirty="0" smtClean="0">
                <a:latin typeface="Colonna MT"/>
                <a:cs typeface="Colonna MT"/>
              </a:rPr>
              <a:t>CBSE 720.1T, Fall 2012</a:t>
            </a:r>
            <a:endParaRPr lang="en-US" sz="2400" dirty="0">
              <a:latin typeface="Colonna MT"/>
              <a:cs typeface="Colonna MT"/>
            </a:endParaRPr>
          </a:p>
        </p:txBody>
      </p:sp>
    </p:spTree>
    <p:extLst>
      <p:ext uri="{BB962C8B-B14F-4D97-AF65-F5344CB8AC3E}">
        <p14:creationId xmlns:p14="http://schemas.microsoft.com/office/powerpoint/2010/main" val="16635817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lonna MT"/>
                <a:cs typeface="Colonna MT"/>
              </a:rPr>
              <a:t>references</a:t>
            </a:r>
            <a:endParaRPr lang="en-US" dirty="0"/>
          </a:p>
        </p:txBody>
      </p:sp>
      <p:sp>
        <p:nvSpPr>
          <p:cNvPr id="3" name="Content Placeholder 2"/>
          <p:cNvSpPr>
            <a:spLocks noGrp="1"/>
          </p:cNvSpPr>
          <p:nvPr>
            <p:ph idx="1"/>
          </p:nvPr>
        </p:nvSpPr>
        <p:spPr/>
        <p:txBody>
          <a:bodyPr>
            <a:normAutofit fontScale="77500" lnSpcReduction="20000"/>
          </a:bodyPr>
          <a:lstStyle/>
          <a:p>
            <a:pPr lvl="0">
              <a:buFont typeface="+mj-lt"/>
              <a:buAutoNum type="arabicPeriod" startAt="9"/>
            </a:pPr>
            <a:r>
              <a:rPr lang="en-US" b="0" dirty="0">
                <a:latin typeface="Colonna MT"/>
                <a:cs typeface="Colonna MT"/>
              </a:rPr>
              <a:t>Roberts, E. E. (2011). Teachers' Perceptions of Anti-Bullying Interventions And The Types of Bullying Each Intervention Prevents. </a:t>
            </a:r>
            <a:r>
              <a:rPr lang="en-US" b="0" i="1" dirty="0">
                <a:latin typeface="Colonna MT"/>
                <a:cs typeface="Colonna MT"/>
              </a:rPr>
              <a:t>ARECLS</a:t>
            </a:r>
            <a:r>
              <a:rPr lang="en-US" b="0" dirty="0">
                <a:latin typeface="Colonna MT"/>
                <a:cs typeface="Colonna MT"/>
              </a:rPr>
              <a:t> </a:t>
            </a:r>
            <a:r>
              <a:rPr lang="en-US" b="0" i="1" dirty="0">
                <a:latin typeface="Colonna MT"/>
                <a:cs typeface="Colonna MT"/>
              </a:rPr>
              <a:t>, 8</a:t>
            </a:r>
            <a:r>
              <a:rPr lang="en-US" b="0" dirty="0">
                <a:latin typeface="Colonna MT"/>
                <a:cs typeface="Colonna MT"/>
              </a:rPr>
              <a:t>, 75-94. Retrieved by: http://ehis.ebscohost.com.ez-proxy.brooklyn.cuny.edu:2048/</a:t>
            </a:r>
            <a:r>
              <a:rPr lang="en-US" b="0" dirty="0" err="1">
                <a:latin typeface="Colonna MT"/>
                <a:cs typeface="Colonna MT"/>
              </a:rPr>
              <a:t>ehost</a:t>
            </a:r>
            <a:r>
              <a:rPr lang="en-US" b="0" dirty="0">
                <a:latin typeface="Colonna MT"/>
                <a:cs typeface="Colonna MT"/>
              </a:rPr>
              <a:t>/</a:t>
            </a:r>
            <a:r>
              <a:rPr lang="en-US" b="0" dirty="0" err="1">
                <a:latin typeface="Colonna MT"/>
                <a:cs typeface="Colonna MT"/>
              </a:rPr>
              <a:t>detail?</a:t>
            </a:r>
            <a:r>
              <a:rPr lang="en-US" b="0" dirty="0" err="1" smtClean="0">
                <a:latin typeface="Colonna MT"/>
                <a:cs typeface="Colonna MT"/>
              </a:rPr>
              <a:t>vid</a:t>
            </a:r>
            <a:endParaRPr lang="en-US" b="0" dirty="0" smtClean="0">
              <a:latin typeface="Colonna MT"/>
              <a:cs typeface="Colonna MT"/>
            </a:endParaRPr>
          </a:p>
          <a:p>
            <a:pPr>
              <a:buFont typeface="+mj-lt"/>
              <a:buAutoNum type="arabicPeriod" startAt="9"/>
            </a:pPr>
            <a:r>
              <a:rPr lang="en-US" b="0" dirty="0" smtClean="0">
                <a:latin typeface="Colonna MT"/>
                <a:cs typeface="Colonna MT"/>
              </a:rPr>
              <a:t>Williams</a:t>
            </a:r>
            <a:r>
              <a:rPr lang="en-US" b="0" dirty="0">
                <a:latin typeface="Colonna MT"/>
                <a:cs typeface="Colonna MT"/>
              </a:rPr>
              <a:t>, K. , Chambers, M. , Logan, S. , and Robinson, D. (1996). Association of common health symptoms with bullying in primary school children. </a:t>
            </a:r>
            <a:r>
              <a:rPr lang="en-US" b="0" i="1" dirty="0">
                <a:latin typeface="Colonna MT"/>
                <a:cs typeface="Colonna MT"/>
              </a:rPr>
              <a:t>British Medical Journal</a:t>
            </a:r>
            <a:r>
              <a:rPr lang="en-US" b="0" dirty="0">
                <a:latin typeface="Colonna MT"/>
                <a:cs typeface="Colonna MT"/>
              </a:rPr>
              <a:t>, 313, 17-19.Retrieved from </a:t>
            </a:r>
            <a:r>
              <a:rPr lang="en-US" b="0" u="sng" dirty="0">
                <a:latin typeface="Colonna MT"/>
                <a:cs typeface="Colonna MT"/>
                <a:hlinkClick r:id="rId2"/>
              </a:rPr>
              <a:t>http://www.ncbi.nlm.nih.gov/pmc/articles/PMC2351438/</a:t>
            </a:r>
            <a:endParaRPr lang="en-US" b="0" dirty="0">
              <a:latin typeface="Colonna MT"/>
              <a:cs typeface="Colonna MT"/>
            </a:endParaRPr>
          </a:p>
          <a:p>
            <a:pPr>
              <a:buFont typeface="+mj-lt"/>
              <a:buAutoNum type="arabicPeriod" startAt="9"/>
            </a:pPr>
            <a:r>
              <a:rPr lang="en-US" b="0" dirty="0" err="1">
                <a:latin typeface="Colonna MT"/>
                <a:cs typeface="Colonna MT"/>
              </a:rPr>
              <a:t>Wolke</a:t>
            </a:r>
            <a:r>
              <a:rPr lang="en-US" b="0" dirty="0">
                <a:latin typeface="Colonna MT"/>
                <a:cs typeface="Colonna MT"/>
              </a:rPr>
              <a:t>, D., Woods, S., Bloomfield, L., </a:t>
            </a:r>
            <a:r>
              <a:rPr lang="en-US" b="0" dirty="0" err="1">
                <a:latin typeface="Colonna MT"/>
                <a:cs typeface="Colonna MT"/>
              </a:rPr>
              <a:t>Karstadt</a:t>
            </a:r>
            <a:r>
              <a:rPr lang="en-US" b="0" dirty="0">
                <a:latin typeface="Colonna MT"/>
                <a:cs typeface="Colonna MT"/>
              </a:rPr>
              <a:t>. (2001). Bullying involvement in primary school and common health problems. </a:t>
            </a:r>
            <a:r>
              <a:rPr lang="en-US" b="0" i="1" dirty="0">
                <a:latin typeface="Colonna MT"/>
                <a:cs typeface="Colonna MT"/>
              </a:rPr>
              <a:t>Arch Dis Child, 85, 197-201. </a:t>
            </a:r>
            <a:r>
              <a:rPr lang="en-US" b="0" dirty="0">
                <a:latin typeface="Colonna MT"/>
                <a:cs typeface="Colonna MT"/>
              </a:rPr>
              <a:t>Retrieved from </a:t>
            </a:r>
            <a:r>
              <a:rPr lang="en-US" b="0" u="sng" dirty="0">
                <a:latin typeface="Colonna MT"/>
                <a:cs typeface="Colonna MT"/>
                <a:hlinkClick r:id="rId3"/>
              </a:rPr>
              <a:t>http://adc.bmj.com/content/85/3/197.full.pdf+html</a:t>
            </a:r>
            <a:endParaRPr lang="en-US" b="0" dirty="0">
              <a:latin typeface="Colonna MT"/>
              <a:cs typeface="Colonna MT"/>
            </a:endParaRPr>
          </a:p>
          <a:p>
            <a:pPr>
              <a:buFont typeface="+mj-lt"/>
              <a:buAutoNum type="arabicPeriod" startAt="9"/>
            </a:pPr>
            <a:r>
              <a:rPr lang="en-US" b="0" dirty="0">
                <a:latin typeface="Colonna MT"/>
                <a:cs typeface="Colonna MT"/>
              </a:rPr>
              <a:t> </a:t>
            </a:r>
            <a:r>
              <a:rPr lang="en-US" b="0" dirty="0" err="1">
                <a:latin typeface="Colonna MT"/>
                <a:cs typeface="Colonna MT"/>
              </a:rPr>
              <a:t>Vernberg</a:t>
            </a:r>
            <a:r>
              <a:rPr lang="en-US" b="0" dirty="0">
                <a:latin typeface="Colonna MT"/>
                <a:cs typeface="Colonna MT"/>
              </a:rPr>
              <a:t>, M. E., Nelson, D. T., </a:t>
            </a:r>
            <a:r>
              <a:rPr lang="en-US" b="0" dirty="0" err="1">
                <a:latin typeface="Colonna MT"/>
                <a:cs typeface="Colonna MT"/>
              </a:rPr>
              <a:t>Fonagy</a:t>
            </a:r>
            <a:r>
              <a:rPr lang="en-US" b="0" dirty="0">
                <a:latin typeface="Colonna MT"/>
                <a:cs typeface="Colonna MT"/>
              </a:rPr>
              <a:t>, P., </a:t>
            </a:r>
            <a:r>
              <a:rPr lang="en-US" b="0" dirty="0" err="1">
                <a:latin typeface="Colonna MT"/>
                <a:cs typeface="Colonna MT"/>
              </a:rPr>
              <a:t>Twemlow</a:t>
            </a:r>
            <a:r>
              <a:rPr lang="en-US" b="0" dirty="0">
                <a:latin typeface="Colonna MT"/>
                <a:cs typeface="Colonna MT"/>
              </a:rPr>
              <a:t>, W. S (2011).   Victimization, Aggression, and visits to the School Nurse for Somatic Complaints, Illnesses, and Physical Injuries. </a:t>
            </a:r>
            <a:r>
              <a:rPr lang="en-US" b="0" i="1" dirty="0">
                <a:latin typeface="Colonna MT"/>
                <a:cs typeface="Colonna MT"/>
              </a:rPr>
              <a:t>Journal of Pediatrics, 127</a:t>
            </a:r>
            <a:r>
              <a:rPr lang="en-US" b="0" dirty="0">
                <a:latin typeface="Colonna MT"/>
                <a:cs typeface="Colonna MT"/>
              </a:rPr>
              <a:t>, 842-848. Retrieved from </a:t>
            </a:r>
            <a:r>
              <a:rPr lang="en-US" b="0" u="sng" dirty="0">
                <a:latin typeface="Colonna MT"/>
                <a:cs typeface="Colonna MT"/>
                <a:hlinkClick r:id="rId4"/>
              </a:rPr>
              <a:t>http://www.pediatricsdigest.mobi/content/127/5/842.full.pdf+html</a:t>
            </a:r>
            <a:endParaRPr lang="en-US" b="0" u="sng" dirty="0">
              <a:latin typeface="Colonna MT"/>
              <a:cs typeface="Colonna MT"/>
            </a:endParaRPr>
          </a:p>
          <a:p>
            <a:pPr lvl="0">
              <a:buFont typeface="+mj-lt"/>
              <a:buAutoNum type="arabicPeriod" startAt="9"/>
            </a:pPr>
            <a:r>
              <a:rPr lang="en-US" b="0" dirty="0" err="1">
                <a:latin typeface="Colonna MT"/>
                <a:cs typeface="Colonna MT"/>
              </a:rPr>
              <a:t>Yerger</a:t>
            </a:r>
            <a:r>
              <a:rPr lang="en-US" b="0" dirty="0">
                <a:latin typeface="Colonna MT"/>
                <a:cs typeface="Colonna MT"/>
              </a:rPr>
              <a:t>, W., &amp; </a:t>
            </a:r>
            <a:r>
              <a:rPr lang="en-US" b="0" dirty="0" err="1">
                <a:latin typeface="Colonna MT"/>
                <a:cs typeface="Colonna MT"/>
              </a:rPr>
              <a:t>Gheret</a:t>
            </a:r>
            <a:r>
              <a:rPr lang="en-US" b="0" dirty="0">
                <a:latin typeface="Colonna MT"/>
                <a:cs typeface="Colonna MT"/>
              </a:rPr>
              <a:t>, C. (2011). Understanding and Dealing With Bullying in Schools. </a:t>
            </a:r>
            <a:r>
              <a:rPr lang="en-US" b="0" i="1" dirty="0">
                <a:latin typeface="Colonna MT"/>
                <a:cs typeface="Colonna MT"/>
              </a:rPr>
              <a:t>The Education Forum</a:t>
            </a:r>
            <a:r>
              <a:rPr lang="en-US" b="0" dirty="0">
                <a:latin typeface="Colonna MT"/>
                <a:cs typeface="Colonna MT"/>
              </a:rPr>
              <a:t> </a:t>
            </a:r>
            <a:r>
              <a:rPr lang="en-US" b="0" i="1" dirty="0">
                <a:latin typeface="Colonna MT"/>
                <a:cs typeface="Colonna MT"/>
              </a:rPr>
              <a:t>, 75</a:t>
            </a:r>
            <a:r>
              <a:rPr lang="en-US" b="0" dirty="0">
                <a:latin typeface="Colonna MT"/>
                <a:cs typeface="Colonna MT"/>
              </a:rPr>
              <a:t> (4), 315-326. Retrieved by: http://ehis.ebscohost.com.ezproxy.brooklyn.cuny.edu:2048/</a:t>
            </a:r>
            <a:r>
              <a:rPr lang="en-US" b="0" dirty="0" err="1">
                <a:latin typeface="Colonna MT"/>
                <a:cs typeface="Colonna MT"/>
              </a:rPr>
              <a:t>ehost</a:t>
            </a:r>
            <a:r>
              <a:rPr lang="en-US" b="0" dirty="0">
                <a:latin typeface="Colonna MT"/>
                <a:cs typeface="Colonna MT"/>
              </a:rPr>
              <a:t>/</a:t>
            </a:r>
            <a:r>
              <a:rPr lang="en-US" b="0" dirty="0" err="1">
                <a:latin typeface="Colonna MT"/>
                <a:cs typeface="Colonna MT"/>
              </a:rPr>
              <a:t>pdfviewer</a:t>
            </a:r>
            <a:r>
              <a:rPr lang="en-US" b="0" dirty="0">
                <a:latin typeface="Colonna MT"/>
                <a:cs typeface="Colonna MT"/>
              </a:rPr>
              <a:t>/</a:t>
            </a:r>
            <a:endParaRPr lang="en-US" b="0" u="sng" dirty="0">
              <a:latin typeface="Colonna MT"/>
              <a:cs typeface="Colonna MT"/>
            </a:endParaRPr>
          </a:p>
          <a:p>
            <a:pPr lvl="0">
              <a:buFont typeface="+mj-lt"/>
              <a:buAutoNum type="arabicPeriod" startAt="9"/>
            </a:pPr>
            <a:r>
              <a:rPr lang="en-US" b="0" dirty="0">
                <a:latin typeface="Colonna MT"/>
                <a:cs typeface="Colonna MT"/>
              </a:rPr>
              <a:t>Young, T. A., &amp; Ward, B. A. (2011). </a:t>
            </a:r>
            <a:r>
              <a:rPr lang="en-US" b="0" i="1" dirty="0">
                <a:latin typeface="Colonna MT"/>
                <a:cs typeface="Colonna MT"/>
              </a:rPr>
              <a:t>Bullies in Recent Books for Children and Young Adults.</a:t>
            </a:r>
            <a:r>
              <a:rPr lang="en-US" b="0" dirty="0">
                <a:latin typeface="Colonna MT"/>
                <a:cs typeface="Colonna MT"/>
              </a:rPr>
              <a:t> Retrieved from ehis.ebscohost.comez-proxy.brooklyn.cuny.edu:2048/</a:t>
            </a:r>
            <a:r>
              <a:rPr lang="en-US" b="0" dirty="0" err="1">
                <a:latin typeface="Colonna MT"/>
                <a:cs typeface="Colonna MT"/>
              </a:rPr>
              <a:t>ehost</a:t>
            </a:r>
            <a:r>
              <a:rPr lang="en-US" b="0" dirty="0">
                <a:latin typeface="Colonna MT"/>
                <a:cs typeface="Colonna MT"/>
              </a:rPr>
              <a:t>/</a:t>
            </a:r>
            <a:r>
              <a:rPr lang="en-US" b="0" dirty="0" err="1">
                <a:latin typeface="Colonna MT"/>
                <a:cs typeface="Colonna MT"/>
              </a:rPr>
              <a:t>pdfviewer?</a:t>
            </a:r>
            <a:r>
              <a:rPr lang="en-US" b="0" dirty="0" err="1" smtClean="0">
                <a:latin typeface="Colonna MT"/>
                <a:cs typeface="Colonna MT"/>
              </a:rPr>
              <a:t>sid</a:t>
            </a:r>
            <a:endParaRPr lang="en-US" b="0" dirty="0">
              <a:latin typeface="Colonna MT"/>
              <a:cs typeface="Colonna MT"/>
            </a:endParaRPr>
          </a:p>
        </p:txBody>
      </p:sp>
    </p:spTree>
    <p:extLst>
      <p:ext uri="{BB962C8B-B14F-4D97-AF65-F5344CB8AC3E}">
        <p14:creationId xmlns:p14="http://schemas.microsoft.com/office/powerpoint/2010/main" val="172034059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latin typeface="Colonna MT"/>
                <a:cs typeface="Colonna MT"/>
              </a:rPr>
              <a:t>Table of Contents</a:t>
            </a:r>
            <a:endParaRPr lang="en-US" sz="3600" dirty="0">
              <a:latin typeface="Colonna MT"/>
              <a:cs typeface="Colonna MT"/>
            </a:endParaRPr>
          </a:p>
        </p:txBody>
      </p:sp>
      <p:sp>
        <p:nvSpPr>
          <p:cNvPr id="3" name="Content Placeholder 2"/>
          <p:cNvSpPr>
            <a:spLocks noGrp="1"/>
          </p:cNvSpPr>
          <p:nvPr>
            <p:ph idx="1"/>
          </p:nvPr>
        </p:nvSpPr>
        <p:spPr/>
        <p:txBody>
          <a:bodyPr/>
          <a:lstStyle/>
          <a:p>
            <a:pPr marL="0" indent="0"/>
            <a:r>
              <a:rPr lang="en-US" sz="2400" b="0" dirty="0" smtClean="0">
                <a:latin typeface="Colonna MT"/>
                <a:cs typeface="Colonna MT"/>
              </a:rPr>
              <a:t>Introduction- What is Bullying?</a:t>
            </a:r>
            <a:endParaRPr lang="en-US" sz="2400" b="0" dirty="0" smtClean="0">
              <a:latin typeface="Colonna MT"/>
              <a:cs typeface="Colonna MT"/>
            </a:endParaRPr>
          </a:p>
          <a:p>
            <a:pPr marL="285750" indent="-285750">
              <a:buFontTx/>
              <a:buChar char="-"/>
            </a:pPr>
            <a:r>
              <a:rPr lang="en-US" sz="2400" b="0" dirty="0" smtClean="0">
                <a:latin typeface="Colonna MT"/>
                <a:cs typeface="Colonna MT"/>
              </a:rPr>
              <a:t>Statement of the Problem</a:t>
            </a:r>
          </a:p>
          <a:p>
            <a:pPr marL="285750" indent="-285750">
              <a:buFontTx/>
              <a:buChar char="-"/>
            </a:pPr>
            <a:r>
              <a:rPr lang="en-US" sz="2400" b="0" dirty="0" smtClean="0">
                <a:latin typeface="Colonna MT"/>
                <a:cs typeface="Colonna MT"/>
              </a:rPr>
              <a:t>Review of Related Literature</a:t>
            </a:r>
          </a:p>
          <a:p>
            <a:pPr marL="285750" indent="-285750">
              <a:buFontTx/>
              <a:buChar char="-"/>
            </a:pPr>
            <a:r>
              <a:rPr lang="en-US" sz="2400" b="0" dirty="0" smtClean="0">
                <a:latin typeface="Colonna MT"/>
                <a:cs typeface="Colonna MT"/>
              </a:rPr>
              <a:t>Statement of Hypotheses</a:t>
            </a:r>
          </a:p>
          <a:p>
            <a:pPr marL="0" indent="0"/>
            <a:endParaRPr lang="en-US" dirty="0" smtClean="0"/>
          </a:p>
        </p:txBody>
      </p:sp>
    </p:spTree>
    <p:extLst>
      <p:ext uri="{BB962C8B-B14F-4D97-AF65-F5344CB8AC3E}">
        <p14:creationId xmlns:p14="http://schemas.microsoft.com/office/powerpoint/2010/main" val="3100088175"/>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b="1" dirty="0" smtClean="0">
                <a:latin typeface="Colonna MT"/>
                <a:cs typeface="Colonna MT"/>
              </a:rPr>
              <a:t>Introduction</a:t>
            </a:r>
            <a:br>
              <a:rPr lang="en-US" sz="2400" b="1" dirty="0" smtClean="0">
                <a:latin typeface="Colonna MT"/>
                <a:cs typeface="Colonna MT"/>
              </a:rPr>
            </a:br>
            <a:r>
              <a:rPr lang="en-US" sz="2400" b="1" dirty="0" smtClean="0">
                <a:latin typeface="Colonna MT"/>
                <a:cs typeface="Colonna MT"/>
              </a:rPr>
              <a:t>What is bullying?</a:t>
            </a:r>
            <a:endParaRPr lang="en-US" sz="2400" b="1" dirty="0">
              <a:latin typeface="Colonna MT"/>
              <a:cs typeface="Colonna MT"/>
            </a:endParaRPr>
          </a:p>
        </p:txBody>
      </p:sp>
      <p:sp>
        <p:nvSpPr>
          <p:cNvPr id="3" name="Content Placeholder 2"/>
          <p:cNvSpPr>
            <a:spLocks noGrp="1"/>
          </p:cNvSpPr>
          <p:nvPr>
            <p:ph idx="1"/>
          </p:nvPr>
        </p:nvSpPr>
        <p:spPr>
          <a:xfrm>
            <a:off x="822960" y="1100628"/>
            <a:ext cx="7520940" cy="3815317"/>
          </a:xfrm>
        </p:spPr>
        <p:txBody>
          <a:bodyPr>
            <a:normAutofit fontScale="85000" lnSpcReduction="10000"/>
          </a:bodyPr>
          <a:lstStyle/>
          <a:p>
            <a:pPr>
              <a:buFont typeface="Arial"/>
              <a:buChar char="•"/>
            </a:pPr>
            <a:r>
              <a:rPr lang="en-US" sz="2400" b="0" dirty="0">
                <a:latin typeface="Colonna MT"/>
                <a:cs typeface="Colonna MT"/>
              </a:rPr>
              <a:t>Bullying unfortunately has been around for centuries and was never taken </a:t>
            </a:r>
            <a:r>
              <a:rPr lang="en-US" sz="2400" b="0" dirty="0" smtClean="0">
                <a:latin typeface="Colonna MT"/>
                <a:cs typeface="Colonna MT"/>
              </a:rPr>
              <a:t>serious until recently. </a:t>
            </a:r>
          </a:p>
          <a:p>
            <a:pPr>
              <a:buFont typeface="Arial"/>
              <a:buChar char="•"/>
            </a:pPr>
            <a:r>
              <a:rPr lang="en-US" sz="2400" b="0" dirty="0" smtClean="0">
                <a:latin typeface="Colonna MT"/>
                <a:cs typeface="Colonna MT"/>
              </a:rPr>
              <a:t>It happens in classrooms, lunchrooms, playgrounds, unsupervised </a:t>
            </a:r>
            <a:r>
              <a:rPr lang="en-US" sz="2400" b="0" dirty="0" smtClean="0">
                <a:latin typeface="Colonna MT"/>
                <a:cs typeface="Colonna MT"/>
              </a:rPr>
              <a:t>areas (walks home) </a:t>
            </a:r>
            <a:r>
              <a:rPr lang="en-US" sz="2400" b="0" dirty="0" smtClean="0">
                <a:latin typeface="Colonna MT"/>
                <a:cs typeface="Colonna MT"/>
              </a:rPr>
              <a:t>and </a:t>
            </a:r>
            <a:r>
              <a:rPr lang="en-US" sz="2400" b="0" dirty="0" smtClean="0">
                <a:latin typeface="Colonna MT"/>
                <a:cs typeface="Colonna MT"/>
              </a:rPr>
              <a:t>most recently the </a:t>
            </a:r>
            <a:r>
              <a:rPr lang="en-US" sz="2400" b="0" dirty="0" smtClean="0">
                <a:latin typeface="Colonna MT"/>
                <a:cs typeface="Colonna MT"/>
              </a:rPr>
              <a:t>internet.</a:t>
            </a:r>
          </a:p>
          <a:p>
            <a:pPr>
              <a:buFont typeface="Arial"/>
              <a:buChar char="•"/>
            </a:pPr>
            <a:r>
              <a:rPr lang="en-US" sz="2400" b="0" dirty="0" smtClean="0">
                <a:latin typeface="Colonna MT"/>
                <a:cs typeface="Colonna MT"/>
              </a:rPr>
              <a:t>Bullying is an </a:t>
            </a:r>
            <a:r>
              <a:rPr lang="en-US" sz="2400" b="0" dirty="0">
                <a:latin typeface="Colonna MT"/>
                <a:cs typeface="Colonna MT"/>
              </a:rPr>
              <a:t>unwanted repetitive behavior, which involves hitting, pushing, and verbal abuse. Bullying leads to many dangerous events. </a:t>
            </a:r>
            <a:r>
              <a:rPr lang="en-US" sz="2400" b="0" dirty="0" smtClean="0">
                <a:latin typeface="Colonna MT"/>
                <a:cs typeface="Colonna MT"/>
              </a:rPr>
              <a:t>(Young &amp; Ward, 2011)</a:t>
            </a:r>
          </a:p>
          <a:p>
            <a:pPr>
              <a:buFont typeface="Arial"/>
              <a:buChar char="•"/>
            </a:pPr>
            <a:r>
              <a:rPr lang="en-US" sz="2400" b="0" dirty="0" smtClean="0">
                <a:latin typeface="Colonna MT"/>
                <a:cs typeface="Colonna MT"/>
              </a:rPr>
              <a:t>Children who either join in bullying or observe without trying to stop it reinforce the bully’s behavior.(Bauer, Lozano, </a:t>
            </a:r>
            <a:r>
              <a:rPr lang="en-US" sz="2400" b="0" dirty="0" err="1" smtClean="0">
                <a:latin typeface="Colonna MT"/>
                <a:cs typeface="Colonna MT"/>
              </a:rPr>
              <a:t>Rivara</a:t>
            </a:r>
            <a:r>
              <a:rPr lang="en-US" sz="2400" b="0" dirty="0" smtClean="0">
                <a:latin typeface="Colonna MT"/>
                <a:cs typeface="Colonna MT"/>
              </a:rPr>
              <a:t>, 2007)</a:t>
            </a:r>
          </a:p>
          <a:p>
            <a:pPr>
              <a:buFont typeface="Arial"/>
              <a:buChar char="•"/>
            </a:pPr>
            <a:r>
              <a:rPr lang="en-US" sz="2400" b="0" dirty="0" smtClean="0">
                <a:latin typeface="Colonna MT"/>
                <a:cs typeface="Colonna MT"/>
              </a:rPr>
              <a:t>Bystanders are those that are present when bullying occurs and do nothing to help.</a:t>
            </a:r>
          </a:p>
          <a:p>
            <a:pPr>
              <a:buFont typeface="Arial"/>
              <a:buChar char="•"/>
            </a:pPr>
            <a:endParaRPr lang="en-US" sz="2400" dirty="0" smtClean="0">
              <a:latin typeface="Colonna MT"/>
              <a:cs typeface="Colonna MT"/>
            </a:endParaRPr>
          </a:p>
          <a:p>
            <a:pPr>
              <a:buFont typeface="Arial"/>
              <a:buChar char="•"/>
            </a:pPr>
            <a:endParaRPr lang="en-US" sz="2400" dirty="0" smtClean="0">
              <a:latin typeface="Colonna MT"/>
              <a:cs typeface="Colonna MT"/>
            </a:endParaRPr>
          </a:p>
          <a:p>
            <a:pPr marL="0" indent="0"/>
            <a:endParaRPr lang="en-US" dirty="0" smtClean="0"/>
          </a:p>
          <a:p>
            <a:pPr marL="0" indent="0"/>
            <a:endParaRPr lang="en-US" dirty="0"/>
          </a:p>
        </p:txBody>
      </p:sp>
      <p:sp>
        <p:nvSpPr>
          <p:cNvPr id="4" name="TextBox 3"/>
          <p:cNvSpPr txBox="1"/>
          <p:nvPr/>
        </p:nvSpPr>
        <p:spPr>
          <a:xfrm>
            <a:off x="2432301" y="5179266"/>
            <a:ext cx="4434105" cy="1600438"/>
          </a:xfrm>
          <a:prstGeom prst="rect">
            <a:avLst/>
          </a:prstGeom>
          <a:noFill/>
        </p:spPr>
        <p:txBody>
          <a:bodyPr wrap="square" rtlCol="0">
            <a:spAutoFit/>
          </a:bodyPr>
          <a:lstStyle/>
          <a:p>
            <a:pPr algn="ctr"/>
            <a:r>
              <a:rPr lang="en-US" sz="2000" b="1" dirty="0">
                <a:latin typeface="Colonna MT"/>
                <a:cs typeface="Colonna MT"/>
              </a:rPr>
              <a:t>After all there are no innocent bystanders. What</a:t>
            </a:r>
            <a:r>
              <a:rPr lang="en-US" sz="2000" dirty="0">
                <a:latin typeface="Colonna MT"/>
                <a:cs typeface="Colonna MT"/>
              </a:rPr>
              <a:t> </a:t>
            </a:r>
            <a:r>
              <a:rPr lang="en-US" sz="2000" b="1" dirty="0">
                <a:latin typeface="Colonna MT"/>
                <a:cs typeface="Colonna MT"/>
              </a:rPr>
              <a:t>are they doing here in the first place?”</a:t>
            </a:r>
            <a:endParaRPr lang="en-US" sz="2000" dirty="0">
              <a:latin typeface="Colonna MT"/>
              <a:cs typeface="Colonna MT"/>
            </a:endParaRPr>
          </a:p>
          <a:p>
            <a:pPr algn="ctr"/>
            <a:r>
              <a:rPr lang="en-US" sz="2000" dirty="0">
                <a:latin typeface="Colonna MT"/>
                <a:cs typeface="Colonna MT"/>
              </a:rPr>
              <a:t>— William S. Burroughs</a:t>
            </a:r>
          </a:p>
          <a:p>
            <a:endParaRPr lang="en-US" dirty="0"/>
          </a:p>
        </p:txBody>
      </p:sp>
    </p:spTree>
    <p:extLst>
      <p:ext uri="{BB962C8B-B14F-4D97-AF65-F5344CB8AC3E}">
        <p14:creationId xmlns:p14="http://schemas.microsoft.com/office/powerpoint/2010/main" val="1371295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smtClean="0">
                <a:latin typeface="Colonna MT"/>
                <a:cs typeface="Colonna MT"/>
              </a:rPr>
              <a:t>Statement of the problem</a:t>
            </a:r>
            <a:endParaRPr lang="en-US" sz="3600" b="1" dirty="0">
              <a:latin typeface="Colonna MT"/>
              <a:cs typeface="Colonna MT"/>
            </a:endParaRPr>
          </a:p>
        </p:txBody>
      </p:sp>
      <p:sp>
        <p:nvSpPr>
          <p:cNvPr id="3" name="Content Placeholder 2"/>
          <p:cNvSpPr>
            <a:spLocks noGrp="1"/>
          </p:cNvSpPr>
          <p:nvPr>
            <p:ph idx="1"/>
          </p:nvPr>
        </p:nvSpPr>
        <p:spPr/>
        <p:txBody>
          <a:bodyPr>
            <a:normAutofit fontScale="92500" lnSpcReduction="10000"/>
          </a:bodyPr>
          <a:lstStyle/>
          <a:p>
            <a:pPr>
              <a:buFont typeface="Arial"/>
              <a:buChar char="•"/>
            </a:pPr>
            <a:r>
              <a:rPr lang="en-US" sz="2400" b="0" dirty="0">
                <a:latin typeface="Colonna MT"/>
                <a:cs typeface="Colonna MT"/>
              </a:rPr>
              <a:t>B</a:t>
            </a:r>
            <a:r>
              <a:rPr lang="en-US" sz="2400" b="0" dirty="0" smtClean="0">
                <a:latin typeface="Colonna MT"/>
                <a:cs typeface="Colonna MT"/>
              </a:rPr>
              <a:t>ullying </a:t>
            </a:r>
            <a:r>
              <a:rPr lang="en-US" sz="2400" b="0" dirty="0">
                <a:latin typeface="Colonna MT"/>
                <a:cs typeface="Colonna MT"/>
              </a:rPr>
              <a:t>has become a major issue within the </a:t>
            </a:r>
            <a:r>
              <a:rPr lang="en-US" sz="2400" b="0" dirty="0" smtClean="0">
                <a:latin typeface="Colonna MT"/>
                <a:cs typeface="Colonna MT"/>
              </a:rPr>
              <a:t>school system and school systems have not done all they can to prevent them</a:t>
            </a:r>
            <a:r>
              <a:rPr lang="en-US" sz="2400" b="0" dirty="0" smtClean="0">
                <a:latin typeface="Colonna MT"/>
                <a:cs typeface="Colonna MT"/>
              </a:rPr>
              <a:t>. </a:t>
            </a:r>
          </a:p>
          <a:p>
            <a:pPr>
              <a:buFont typeface="Arial"/>
              <a:buChar char="•"/>
            </a:pPr>
            <a:r>
              <a:rPr lang="en-US" sz="2400" b="0" dirty="0" smtClean="0">
                <a:latin typeface="Colonna MT"/>
                <a:cs typeface="Colonna MT"/>
              </a:rPr>
              <a:t>I</a:t>
            </a:r>
            <a:r>
              <a:rPr lang="en-US" sz="2400" b="0" dirty="0" smtClean="0">
                <a:latin typeface="Colonna MT"/>
                <a:cs typeface="Colonna MT"/>
              </a:rPr>
              <a:t>t has become a major concern on long-term and short-term </a:t>
            </a:r>
            <a:r>
              <a:rPr lang="en-US" sz="2400" b="0" dirty="0" smtClean="0">
                <a:latin typeface="Colonna MT"/>
                <a:cs typeface="Colonna MT"/>
              </a:rPr>
              <a:t>health. </a:t>
            </a:r>
          </a:p>
          <a:p>
            <a:pPr>
              <a:buFont typeface="Arial"/>
              <a:buChar char="•"/>
            </a:pPr>
            <a:r>
              <a:rPr lang="en-US" sz="2400" b="0" dirty="0">
                <a:latin typeface="Colonna MT"/>
                <a:cs typeface="Colonna MT"/>
              </a:rPr>
              <a:t>Long-term consequences of being bullied may lead to serious mental health problems, such as depression or suicidal thoughts (Fritz 2006)</a:t>
            </a:r>
            <a:r>
              <a:rPr lang="en-US" sz="2400" b="0" dirty="0" smtClean="0">
                <a:latin typeface="Colonna MT"/>
                <a:cs typeface="Colonna MT"/>
              </a:rPr>
              <a:t>.</a:t>
            </a:r>
          </a:p>
          <a:p>
            <a:pPr>
              <a:buFont typeface="Arial"/>
              <a:buChar char="•"/>
            </a:pPr>
            <a:r>
              <a:rPr lang="en-US" sz="2400" b="0" dirty="0">
                <a:latin typeface="Colonna MT"/>
                <a:cs typeface="Colonna MT"/>
              </a:rPr>
              <a:t>L</a:t>
            </a:r>
            <a:r>
              <a:rPr lang="en-US" sz="2400" b="0" dirty="0" smtClean="0">
                <a:latin typeface="Colonna MT"/>
                <a:cs typeface="Colonna MT"/>
              </a:rPr>
              <a:t>ack </a:t>
            </a:r>
            <a:r>
              <a:rPr lang="en-US" sz="2400" b="0" dirty="0">
                <a:latin typeface="Colonna MT"/>
                <a:cs typeface="Colonna MT"/>
              </a:rPr>
              <a:t>of </a:t>
            </a:r>
            <a:r>
              <a:rPr lang="en-US" sz="2400" b="0" dirty="0" smtClean="0">
                <a:latin typeface="Colonna MT"/>
                <a:cs typeface="Colonna MT"/>
              </a:rPr>
              <a:t>awareness and adult involvement. </a:t>
            </a:r>
          </a:p>
          <a:p>
            <a:pPr>
              <a:buFont typeface="Arial"/>
              <a:buChar char="•"/>
            </a:pPr>
            <a:r>
              <a:rPr lang="en-US" sz="2400" b="0" dirty="0" smtClean="0">
                <a:latin typeface="Colonna MT"/>
                <a:cs typeface="Colonna MT"/>
              </a:rPr>
              <a:t>Not </a:t>
            </a:r>
            <a:r>
              <a:rPr lang="en-US" sz="2400" b="0" dirty="0">
                <a:latin typeface="Colonna MT"/>
                <a:cs typeface="Colonna MT"/>
              </a:rPr>
              <a:t>a priority until </a:t>
            </a:r>
            <a:r>
              <a:rPr lang="en-US" sz="2400" b="0" dirty="0" smtClean="0">
                <a:latin typeface="Colonna MT"/>
                <a:cs typeface="Colonna MT"/>
              </a:rPr>
              <a:t>a tragedy occurs (suicide). </a:t>
            </a:r>
          </a:p>
          <a:p>
            <a:pPr marL="0" indent="0"/>
            <a:endParaRPr lang="en-US" b="0" dirty="0"/>
          </a:p>
        </p:txBody>
      </p:sp>
    </p:spTree>
    <p:extLst>
      <p:ext uri="{BB962C8B-B14F-4D97-AF65-F5344CB8AC3E}">
        <p14:creationId xmlns:p14="http://schemas.microsoft.com/office/powerpoint/2010/main" val="3396688844"/>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734868"/>
          </a:xfrm>
        </p:spPr>
        <p:txBody>
          <a:bodyPr/>
          <a:lstStyle/>
          <a:p>
            <a:pPr algn="ctr"/>
            <a:r>
              <a:rPr lang="en-US" sz="2400" b="1" dirty="0" smtClean="0">
                <a:latin typeface="Colonna MT"/>
                <a:cs typeface="Colonna MT"/>
              </a:rPr>
              <a:t>Literature review</a:t>
            </a:r>
            <a:br>
              <a:rPr lang="en-US" sz="2400" b="1" dirty="0" smtClean="0">
                <a:latin typeface="Colonna MT"/>
                <a:cs typeface="Colonna MT"/>
              </a:rPr>
            </a:br>
            <a:r>
              <a:rPr lang="en-US" sz="2400" b="1" dirty="0" smtClean="0">
                <a:latin typeface="Colonna MT"/>
                <a:cs typeface="Colonna MT"/>
              </a:rPr>
              <a:t>Health Concerns</a:t>
            </a:r>
            <a:endParaRPr lang="en-US" sz="2400" b="1" dirty="0">
              <a:latin typeface="Colonna MT"/>
              <a:cs typeface="Colonna MT"/>
            </a:endParaRPr>
          </a:p>
        </p:txBody>
      </p:sp>
      <p:sp>
        <p:nvSpPr>
          <p:cNvPr id="3" name="Content Placeholder 2"/>
          <p:cNvSpPr>
            <a:spLocks noGrp="1"/>
          </p:cNvSpPr>
          <p:nvPr>
            <p:ph idx="1"/>
          </p:nvPr>
        </p:nvSpPr>
        <p:spPr>
          <a:xfrm>
            <a:off x="822960" y="1000854"/>
            <a:ext cx="7520940" cy="4089509"/>
          </a:xfrm>
        </p:spPr>
        <p:txBody>
          <a:bodyPr>
            <a:noAutofit/>
          </a:bodyPr>
          <a:lstStyle/>
          <a:p>
            <a:endParaRPr lang="en-US" sz="1400" dirty="0" smtClean="0">
              <a:latin typeface="Colonna MT"/>
              <a:cs typeface="Colonna MT"/>
            </a:endParaRPr>
          </a:p>
          <a:p>
            <a:pPr>
              <a:buFont typeface="Arial"/>
              <a:buChar char="•"/>
            </a:pPr>
            <a:r>
              <a:rPr lang="en-US" sz="1400" b="0" dirty="0" smtClean="0">
                <a:latin typeface="Colonna MT"/>
                <a:cs typeface="Colonna MT"/>
              </a:rPr>
              <a:t>According to Graham and Bellmore, the </a:t>
            </a:r>
            <a:r>
              <a:rPr lang="en-US" sz="1400" b="0" dirty="0">
                <a:latin typeface="Colonna MT"/>
                <a:cs typeface="Colonna MT"/>
              </a:rPr>
              <a:t>problem of bullying is now so serious that the American Medical Association has designated school bullying a public health concern (Graham and Bellmore 2007</a:t>
            </a:r>
            <a:r>
              <a:rPr lang="en-US" sz="1400" b="0" dirty="0" smtClean="0">
                <a:latin typeface="Colonna MT"/>
                <a:cs typeface="Colonna MT"/>
              </a:rPr>
              <a:t>)</a:t>
            </a:r>
          </a:p>
          <a:p>
            <a:pPr>
              <a:buFont typeface="Arial"/>
              <a:buChar char="•"/>
            </a:pPr>
            <a:r>
              <a:rPr lang="en-US" sz="1400" b="0" dirty="0">
                <a:latin typeface="Colonna MT"/>
                <a:cs typeface="Colonna MT"/>
              </a:rPr>
              <a:t>Long-term consequences of being bullied may lead to serious mental health problems, such as depression or suicidal thoughts (Fritz 2006).</a:t>
            </a:r>
          </a:p>
          <a:p>
            <a:pPr>
              <a:buFont typeface="Arial"/>
              <a:buChar char="•"/>
            </a:pPr>
            <a:r>
              <a:rPr lang="en-US" sz="1400" b="0" dirty="0" smtClean="0">
                <a:latin typeface="Colonna MT"/>
                <a:cs typeface="Colonna MT"/>
              </a:rPr>
              <a:t>The children who had been Direct Victims and bully/victims had significantly more often than usual repeated sore throats, colds or coughs, breathing problems, nausea, and poor appetite. Also more likely to be worried about school and make up illnesses to stay home. ( </a:t>
            </a:r>
            <a:r>
              <a:rPr lang="en-US" sz="1400" b="0" dirty="0" err="1" smtClean="0">
                <a:latin typeface="Colonna MT"/>
                <a:cs typeface="Colonna MT"/>
              </a:rPr>
              <a:t>Wolke</a:t>
            </a:r>
            <a:r>
              <a:rPr lang="en-US" sz="1400" b="0" dirty="0" smtClean="0">
                <a:latin typeface="Colonna MT"/>
                <a:cs typeface="Colonna MT"/>
              </a:rPr>
              <a:t>, Woods and Bloomfield 2001)</a:t>
            </a:r>
          </a:p>
          <a:p>
            <a:pPr>
              <a:buFont typeface="Arial"/>
              <a:buChar char="•"/>
            </a:pPr>
            <a:r>
              <a:rPr lang="en-US" sz="1400" b="0" dirty="0" smtClean="0">
                <a:latin typeface="Colonna MT"/>
                <a:cs typeface="Colonna MT"/>
              </a:rPr>
              <a:t>Associations were also found between children being bullied not being able to sleep well, bed wetting, feeling sad, increased headaches and belly aches. (Williams</a:t>
            </a:r>
            <a:r>
              <a:rPr lang="en-US" sz="1400" b="0" dirty="0">
                <a:latin typeface="Colonna MT"/>
                <a:cs typeface="Colonna MT"/>
              </a:rPr>
              <a:t>, Chambers, Logan, &amp; Robinson, 1996</a:t>
            </a:r>
            <a:r>
              <a:rPr lang="en-US" sz="1400" b="0" dirty="0" smtClean="0">
                <a:latin typeface="Colonna MT"/>
                <a:cs typeface="Colonna MT"/>
              </a:rPr>
              <a:t>)</a:t>
            </a:r>
          </a:p>
          <a:p>
            <a:pPr>
              <a:buFont typeface="Arial"/>
              <a:buChar char="•"/>
            </a:pPr>
            <a:r>
              <a:rPr lang="en-US" sz="1400" b="0" dirty="0" smtClean="0">
                <a:latin typeface="Colonna MT"/>
                <a:cs typeface="Colonna MT"/>
              </a:rPr>
              <a:t>A study using the school nurse logs showed that frequent visits with somatic illnesses was a cause for concern. Involvement in bullying can have negative effects on a child's health and should be followed up with their pediatrician. ( </a:t>
            </a:r>
            <a:r>
              <a:rPr lang="en-US" sz="1400" b="0" dirty="0" err="1" smtClean="0">
                <a:latin typeface="Colonna MT"/>
                <a:cs typeface="Colonna MT"/>
              </a:rPr>
              <a:t>Vernberg</a:t>
            </a:r>
            <a:r>
              <a:rPr lang="en-US" sz="1400" b="0" dirty="0" smtClean="0">
                <a:latin typeface="Colonna MT"/>
                <a:cs typeface="Colonna MT"/>
              </a:rPr>
              <a:t>, Nelson, </a:t>
            </a:r>
            <a:r>
              <a:rPr lang="en-US" sz="1400" b="0" dirty="0" err="1" smtClean="0">
                <a:latin typeface="Colonna MT"/>
                <a:cs typeface="Colonna MT"/>
              </a:rPr>
              <a:t>Fonagy</a:t>
            </a:r>
            <a:r>
              <a:rPr lang="en-US" sz="1400" b="0" dirty="0" smtClean="0">
                <a:latin typeface="Colonna MT"/>
                <a:cs typeface="Colonna MT"/>
              </a:rPr>
              <a:t> &amp; </a:t>
            </a:r>
            <a:r>
              <a:rPr lang="en-US" sz="1400" b="0" dirty="0" err="1" smtClean="0">
                <a:latin typeface="Colonna MT"/>
                <a:cs typeface="Colonna MT"/>
              </a:rPr>
              <a:t>Twemlow</a:t>
            </a:r>
            <a:r>
              <a:rPr lang="en-US" sz="1400" b="0" dirty="0" smtClean="0">
                <a:latin typeface="Colonna MT"/>
                <a:cs typeface="Colonna MT"/>
              </a:rPr>
              <a:t> 2011)</a:t>
            </a:r>
          </a:p>
          <a:p>
            <a:pPr>
              <a:buFont typeface="Arial"/>
              <a:buChar char="•"/>
            </a:pPr>
            <a:endParaRPr lang="en-US" sz="1400" b="0" dirty="0">
              <a:latin typeface="Colonna MT"/>
              <a:cs typeface="Colonna MT"/>
            </a:endParaRPr>
          </a:p>
          <a:p>
            <a:pPr>
              <a:buFont typeface="Arial"/>
              <a:buChar char="•"/>
            </a:pPr>
            <a:endParaRPr lang="en-US" sz="1400" dirty="0" smtClean="0">
              <a:latin typeface="Colonna MT"/>
              <a:cs typeface="Colonna MT"/>
            </a:endParaRPr>
          </a:p>
          <a:p>
            <a:endParaRPr lang="en-US" sz="1400" dirty="0" smtClean="0">
              <a:latin typeface="Colonna MT"/>
              <a:cs typeface="Colonna MT"/>
            </a:endParaRPr>
          </a:p>
          <a:p>
            <a:endParaRPr lang="en-US" sz="1400" dirty="0">
              <a:latin typeface="Colonna MT"/>
              <a:cs typeface="Colonna MT"/>
            </a:endParaRPr>
          </a:p>
          <a:p>
            <a:endParaRPr lang="en-US" sz="1400" dirty="0"/>
          </a:p>
        </p:txBody>
      </p:sp>
    </p:spTree>
    <p:extLst>
      <p:ext uri="{BB962C8B-B14F-4D97-AF65-F5344CB8AC3E}">
        <p14:creationId xmlns:p14="http://schemas.microsoft.com/office/powerpoint/2010/main" val="253663846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olonna MT"/>
                <a:cs typeface="Colonna MT"/>
              </a:rPr>
              <a:t>Literature Review</a:t>
            </a:r>
            <a:br>
              <a:rPr lang="en-US" dirty="0" smtClean="0">
                <a:latin typeface="Colonna MT"/>
                <a:cs typeface="Colonna MT"/>
              </a:rPr>
            </a:br>
            <a:r>
              <a:rPr lang="en-US" dirty="0" smtClean="0">
                <a:latin typeface="Colonna MT"/>
                <a:cs typeface="Colonna MT"/>
              </a:rPr>
              <a:t>Theorists/Practitioners</a:t>
            </a:r>
            <a:endParaRPr lang="en-US" dirty="0">
              <a:latin typeface="Colonna MT"/>
              <a:cs typeface="Colonna MT"/>
            </a:endParaRPr>
          </a:p>
        </p:txBody>
      </p:sp>
      <p:sp>
        <p:nvSpPr>
          <p:cNvPr id="3" name="Content Placeholder 2"/>
          <p:cNvSpPr>
            <a:spLocks noGrp="1"/>
          </p:cNvSpPr>
          <p:nvPr>
            <p:ph idx="1"/>
          </p:nvPr>
        </p:nvSpPr>
        <p:spPr>
          <a:xfrm>
            <a:off x="822960" y="1100628"/>
            <a:ext cx="7520940" cy="3925164"/>
          </a:xfrm>
        </p:spPr>
        <p:txBody>
          <a:bodyPr>
            <a:normAutofit/>
          </a:bodyPr>
          <a:lstStyle/>
          <a:p>
            <a:pPr>
              <a:buFont typeface="Arial"/>
              <a:buChar char="•"/>
            </a:pPr>
            <a:r>
              <a:rPr lang="en-US" b="0" dirty="0" smtClean="0">
                <a:latin typeface="Colonna MT"/>
                <a:cs typeface="Colonna MT"/>
              </a:rPr>
              <a:t>Dan </a:t>
            </a:r>
            <a:r>
              <a:rPr lang="en-US" b="0" dirty="0" err="1" smtClean="0">
                <a:latin typeface="Colonna MT"/>
                <a:cs typeface="Colonna MT"/>
              </a:rPr>
              <a:t>Olweus</a:t>
            </a:r>
            <a:r>
              <a:rPr lang="en-US" b="0" dirty="0" smtClean="0">
                <a:latin typeface="Colonna MT"/>
                <a:cs typeface="Colonna MT"/>
              </a:rPr>
              <a:t> (2003) founder of the </a:t>
            </a:r>
            <a:r>
              <a:rPr lang="en-US" b="0" dirty="0" err="1" smtClean="0">
                <a:latin typeface="Colonna MT"/>
                <a:cs typeface="Colonna MT"/>
              </a:rPr>
              <a:t>Olweus</a:t>
            </a:r>
            <a:r>
              <a:rPr lang="en-US" b="0" dirty="0" smtClean="0">
                <a:latin typeface="Colonna MT"/>
                <a:cs typeface="Colonna MT"/>
              </a:rPr>
              <a:t> Bullying Prevention program. The program is not expensive and believes it depends on changing the attitudes, behavior and routines in the school. Everyone must play a role in the intervention in order for their to be a decrease in bullying and it may even prevent new cases of bullying.</a:t>
            </a:r>
          </a:p>
          <a:p>
            <a:pPr>
              <a:buFont typeface="Arial"/>
              <a:buChar char="•"/>
            </a:pPr>
            <a:r>
              <a:rPr lang="en-US" b="0" dirty="0" err="1" smtClean="0">
                <a:latin typeface="Colonna MT"/>
                <a:cs typeface="Colonna MT"/>
              </a:rPr>
              <a:t>Kochenderfer</a:t>
            </a:r>
            <a:r>
              <a:rPr lang="en-US" b="0" dirty="0" smtClean="0">
                <a:latin typeface="Colonna MT"/>
                <a:cs typeface="Colonna MT"/>
              </a:rPr>
              <a:t>-Ladd &amp; Pelletier (2008) believe teachers play a big part in managing and preventing bullying in schools early in a child’s educational process  and should be involved in applying interventions. Many students express that teachers rarely know of the instances where they have been bullied.</a:t>
            </a:r>
          </a:p>
          <a:p>
            <a:pPr>
              <a:buFont typeface="Arial"/>
              <a:buChar char="•"/>
            </a:pPr>
            <a:r>
              <a:rPr lang="en-US" b="0" dirty="0" err="1" smtClean="0">
                <a:latin typeface="Colonna MT"/>
                <a:cs typeface="Colonna MT"/>
              </a:rPr>
              <a:t>Nansel</a:t>
            </a:r>
            <a:r>
              <a:rPr lang="en-US" b="0" dirty="0" smtClean="0">
                <a:latin typeface="Colonna MT"/>
                <a:cs typeface="Colonna MT"/>
              </a:rPr>
              <a:t> (2001) feels that bullying is in need of serious attention in order to prevent further incidents and for the sake of future research</a:t>
            </a:r>
          </a:p>
          <a:p>
            <a:pPr>
              <a:buFont typeface="Arial"/>
              <a:buChar char="•"/>
            </a:pPr>
            <a:r>
              <a:rPr lang="en-US" b="0" dirty="0" err="1" smtClean="0">
                <a:latin typeface="Colonna MT"/>
                <a:cs typeface="Colonna MT"/>
              </a:rPr>
              <a:t>Entenman</a:t>
            </a:r>
            <a:r>
              <a:rPr lang="en-US" b="0" dirty="0" smtClean="0">
                <a:latin typeface="Colonna MT"/>
                <a:cs typeface="Colonna MT"/>
              </a:rPr>
              <a:t>, </a:t>
            </a:r>
            <a:r>
              <a:rPr lang="en-US" b="0" dirty="0" err="1" smtClean="0">
                <a:latin typeface="Colonna MT"/>
                <a:cs typeface="Colonna MT"/>
              </a:rPr>
              <a:t>Murnen</a:t>
            </a:r>
            <a:r>
              <a:rPr lang="en-US" b="0" dirty="0" smtClean="0">
                <a:latin typeface="Colonna MT"/>
                <a:cs typeface="Colonna MT"/>
              </a:rPr>
              <a:t>, &amp; Hendricks (2005) believe that bullying can be addressed through literature. These books show how adults can become involved, they teach the role of the bystander and the victims strategies and </a:t>
            </a:r>
            <a:r>
              <a:rPr lang="en-US" dirty="0" smtClean="0">
                <a:latin typeface="Colonna MT"/>
                <a:cs typeface="Colonna MT"/>
              </a:rPr>
              <a:t>how a resolution is formed</a:t>
            </a:r>
          </a:p>
          <a:p>
            <a:pPr>
              <a:buFont typeface="Arial"/>
              <a:buChar char="•"/>
            </a:pPr>
            <a:endParaRPr lang="en-US" dirty="0" smtClean="0">
              <a:latin typeface="Colonna MT"/>
              <a:cs typeface="Colonna MT"/>
            </a:endParaRPr>
          </a:p>
          <a:p>
            <a:pPr marL="0" indent="0"/>
            <a:endParaRPr lang="en-US" dirty="0" smtClean="0">
              <a:latin typeface="Colonna MT"/>
              <a:cs typeface="Colonna MT"/>
            </a:endParaRPr>
          </a:p>
          <a:p>
            <a:pPr marL="0" indent="0"/>
            <a:endParaRPr lang="en-US" dirty="0">
              <a:latin typeface="Colonna MT"/>
              <a:cs typeface="Colonna MT"/>
            </a:endParaRPr>
          </a:p>
        </p:txBody>
      </p:sp>
    </p:spTree>
    <p:extLst>
      <p:ext uri="{BB962C8B-B14F-4D97-AF65-F5344CB8AC3E}">
        <p14:creationId xmlns:p14="http://schemas.microsoft.com/office/powerpoint/2010/main" val="145107781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lonna MT"/>
                <a:cs typeface="Colonna MT"/>
              </a:rPr>
              <a:t>Literature Review</a:t>
            </a:r>
            <a:br>
              <a:rPr lang="en-US" dirty="0">
                <a:latin typeface="Colonna MT"/>
                <a:cs typeface="Colonna MT"/>
              </a:rPr>
            </a:br>
            <a:r>
              <a:rPr lang="en-US" dirty="0">
                <a:latin typeface="Colonna MT"/>
                <a:cs typeface="Colonna MT"/>
              </a:rPr>
              <a:t>Theorists/</a:t>
            </a:r>
            <a:r>
              <a:rPr lang="en-US" dirty="0" smtClean="0">
                <a:latin typeface="Colonna MT"/>
                <a:cs typeface="Colonna MT"/>
              </a:rPr>
              <a:t>Practitioners Cont’d</a:t>
            </a:r>
            <a:endParaRPr lang="en-US" dirty="0"/>
          </a:p>
        </p:txBody>
      </p:sp>
      <p:sp>
        <p:nvSpPr>
          <p:cNvPr id="3" name="Content Placeholder 2"/>
          <p:cNvSpPr>
            <a:spLocks noGrp="1"/>
          </p:cNvSpPr>
          <p:nvPr>
            <p:ph idx="1"/>
          </p:nvPr>
        </p:nvSpPr>
        <p:spPr/>
        <p:txBody>
          <a:bodyPr/>
          <a:lstStyle/>
          <a:p>
            <a:pPr>
              <a:buFont typeface="Arial"/>
              <a:buChar char="•"/>
            </a:pPr>
            <a:r>
              <a:rPr lang="en-US" b="0" dirty="0">
                <a:latin typeface="Colonna MT"/>
                <a:cs typeface="Colonna MT"/>
              </a:rPr>
              <a:t>Emma Roberts much like </a:t>
            </a:r>
            <a:r>
              <a:rPr lang="en-US" b="0" dirty="0" err="1">
                <a:latin typeface="Colonna MT"/>
                <a:cs typeface="Colonna MT"/>
              </a:rPr>
              <a:t>Kochenderfer</a:t>
            </a:r>
            <a:r>
              <a:rPr lang="en-US" b="0" dirty="0">
                <a:latin typeface="Colonna MT"/>
                <a:cs typeface="Colonna MT"/>
              </a:rPr>
              <a:t>-Ladd makes note of how important it is for teachers to be involved in the interventions and  how teachers perceive anti-bullying interventions and what role they should play within the different types.</a:t>
            </a:r>
          </a:p>
          <a:p>
            <a:pPr>
              <a:buFont typeface="Arial"/>
              <a:buChar char="•"/>
            </a:pPr>
            <a:r>
              <a:rPr lang="en-US" b="0" dirty="0">
                <a:latin typeface="Colonna MT"/>
                <a:cs typeface="Colonna MT"/>
              </a:rPr>
              <a:t>Very similar to </a:t>
            </a:r>
            <a:r>
              <a:rPr lang="en-US" b="0" dirty="0" err="1">
                <a:latin typeface="Colonna MT"/>
                <a:cs typeface="Colonna MT"/>
              </a:rPr>
              <a:t>Olweus</a:t>
            </a:r>
            <a:r>
              <a:rPr lang="en-US" b="0" dirty="0">
                <a:latin typeface="Colonna MT"/>
                <a:cs typeface="Colonna MT"/>
              </a:rPr>
              <a:t>, </a:t>
            </a:r>
            <a:r>
              <a:rPr lang="en-US" b="0" dirty="0" err="1">
                <a:latin typeface="Colonna MT"/>
                <a:cs typeface="Colonna MT"/>
              </a:rPr>
              <a:t>Fekkes</a:t>
            </a:r>
            <a:r>
              <a:rPr lang="en-US" b="0" dirty="0">
                <a:latin typeface="Colonna MT"/>
                <a:cs typeface="Colonna MT"/>
              </a:rPr>
              <a:t> (2005) discusses the importance of a communication line between the child, parents, teachers, and doctors regarding bullying incidents and teachers need to find a way to deal with bullying effectively. He recommends a whole school approach. </a:t>
            </a:r>
            <a:endParaRPr lang="en-US" b="0" dirty="0" smtClean="0">
              <a:latin typeface="Colonna MT"/>
              <a:cs typeface="Colonna MT"/>
            </a:endParaRPr>
          </a:p>
          <a:p>
            <a:pPr>
              <a:buFont typeface="Arial"/>
              <a:buChar char="•"/>
            </a:pPr>
            <a:r>
              <a:rPr lang="en-US" b="0" dirty="0" smtClean="0">
                <a:latin typeface="Colonna MT"/>
                <a:cs typeface="Colonna MT"/>
              </a:rPr>
              <a:t>Good</a:t>
            </a:r>
            <a:r>
              <a:rPr lang="en-US" b="0" dirty="0">
                <a:latin typeface="Colonna MT"/>
                <a:cs typeface="Colonna MT"/>
              </a:rPr>
              <a:t>, McIntosh, &amp; </a:t>
            </a:r>
            <a:r>
              <a:rPr lang="en-US" b="0" dirty="0" err="1" smtClean="0">
                <a:latin typeface="Colonna MT"/>
                <a:cs typeface="Colonna MT"/>
              </a:rPr>
              <a:t>Gietz</a:t>
            </a:r>
            <a:r>
              <a:rPr lang="en-US" b="0" dirty="0">
                <a:latin typeface="Colonna MT"/>
                <a:cs typeface="Colonna MT"/>
              </a:rPr>
              <a:t> </a:t>
            </a:r>
            <a:r>
              <a:rPr lang="en-US" b="0" dirty="0" smtClean="0">
                <a:latin typeface="Colonna MT"/>
                <a:cs typeface="Colonna MT"/>
              </a:rPr>
              <a:t>(2011) promote bullying </a:t>
            </a:r>
            <a:r>
              <a:rPr lang="en-US" b="0" dirty="0">
                <a:latin typeface="Colonna MT"/>
                <a:cs typeface="Colonna MT"/>
              </a:rPr>
              <a:t>prevention programs and how children with special needs and disabilities can become targets. The author discusses how bullies look for key vulnerabilities in others to bully. The results of the study prove how important and effective bullying prevention programs embedded in preexisting School wide Positive Behavior Support systems (promotes positive and social learning environments</a:t>
            </a:r>
            <a:r>
              <a:rPr lang="en-US" dirty="0">
                <a:latin typeface="Colonna MT"/>
                <a:cs typeface="Colonna MT"/>
              </a:rPr>
              <a:t>) </a:t>
            </a:r>
            <a:r>
              <a:rPr lang="en-US" dirty="0" smtClean="0">
                <a:latin typeface="Colonna MT"/>
                <a:cs typeface="Colonna MT"/>
              </a:rPr>
              <a:t>are. </a:t>
            </a:r>
            <a:endParaRPr lang="en-US" dirty="0">
              <a:latin typeface="Colonna MT"/>
              <a:cs typeface="Colonna MT"/>
            </a:endParaRPr>
          </a:p>
          <a:p>
            <a:pPr>
              <a:buFont typeface="Arial"/>
              <a:buChar char="•"/>
            </a:pPr>
            <a:endParaRPr lang="en-US" dirty="0">
              <a:latin typeface="Colonna MT"/>
              <a:cs typeface="Colonna MT"/>
            </a:endParaRPr>
          </a:p>
          <a:p>
            <a:pPr>
              <a:buFont typeface="Arial"/>
              <a:buChar char="•"/>
            </a:pPr>
            <a:endParaRPr lang="en-US" dirty="0">
              <a:latin typeface="Colonna MT"/>
              <a:cs typeface="Colonna MT"/>
            </a:endParaRPr>
          </a:p>
          <a:p>
            <a:endParaRPr lang="en-US" dirty="0"/>
          </a:p>
        </p:txBody>
      </p:sp>
    </p:spTree>
    <p:extLst>
      <p:ext uri="{BB962C8B-B14F-4D97-AF65-F5344CB8AC3E}">
        <p14:creationId xmlns:p14="http://schemas.microsoft.com/office/powerpoint/2010/main" val="364559642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smtClean="0">
                <a:latin typeface="Colonna MT"/>
                <a:cs typeface="Colonna MT"/>
              </a:rPr>
              <a:t>Statement of Hypotheses</a:t>
            </a:r>
            <a:endParaRPr lang="en-US" sz="3600" b="1" dirty="0">
              <a:latin typeface="Colonna MT"/>
              <a:cs typeface="Colonna MT"/>
            </a:endParaRPr>
          </a:p>
        </p:txBody>
      </p:sp>
      <p:sp>
        <p:nvSpPr>
          <p:cNvPr id="3" name="Content Placeholder 2"/>
          <p:cNvSpPr>
            <a:spLocks noGrp="1"/>
          </p:cNvSpPr>
          <p:nvPr>
            <p:ph idx="1"/>
          </p:nvPr>
        </p:nvSpPr>
        <p:spPr>
          <a:xfrm>
            <a:off x="690880" y="1100629"/>
            <a:ext cx="7653020" cy="3542491"/>
          </a:xfrm>
          <a:prstGeom prst="cloudCallout">
            <a:avLst>
              <a:gd name="adj1" fmla="val -24759"/>
              <a:gd name="adj2" fmla="val 56053"/>
            </a:avLst>
          </a:prstGeom>
        </p:spPr>
        <p:txBody>
          <a:bodyPr>
            <a:noAutofit/>
          </a:bodyPr>
          <a:lstStyle/>
          <a:p>
            <a:pPr marL="571500" indent="-571500">
              <a:buFont typeface="Arial"/>
              <a:buChar char="•"/>
            </a:pPr>
            <a:r>
              <a:rPr lang="en-US" sz="2400" b="0" dirty="0">
                <a:latin typeface="Colonna MT"/>
                <a:cs typeface="Colonna MT"/>
              </a:rPr>
              <a:t>Integrating an anti-bullying instructional unit to 30 third grade students at PS X in Brooklyn, N.Y.</a:t>
            </a:r>
            <a:r>
              <a:rPr lang="en-US" sz="2400" b="0" dirty="0" smtClean="0">
                <a:latin typeface="Colonna MT"/>
                <a:cs typeface="Colonna MT"/>
              </a:rPr>
              <a:t>, during </a:t>
            </a:r>
            <a:r>
              <a:rPr lang="en-US" sz="2400" b="0" dirty="0">
                <a:latin typeface="Colonna MT"/>
                <a:cs typeface="Colonna MT"/>
              </a:rPr>
              <a:t>the morning for 40 minutes three times a week over a 4 week period will decrease </a:t>
            </a:r>
            <a:r>
              <a:rPr lang="en-US" sz="2400" b="0" dirty="0" smtClean="0">
                <a:latin typeface="Colonna MT"/>
                <a:cs typeface="Colonna MT"/>
              </a:rPr>
              <a:t>bullying and promote awareness.</a:t>
            </a:r>
            <a:endParaRPr lang="en-US" sz="2400" b="0" dirty="0">
              <a:latin typeface="Colonna MT"/>
              <a:cs typeface="Colonna MT"/>
            </a:endParaRPr>
          </a:p>
          <a:p>
            <a:endParaRPr lang="en-US" sz="2400" dirty="0">
              <a:latin typeface="Colonna MT"/>
              <a:cs typeface="Colonna MT"/>
            </a:endParaRPr>
          </a:p>
        </p:txBody>
      </p:sp>
      <p:pic>
        <p:nvPicPr>
          <p:cNvPr id="5" name="Picture 4" descr="anti-bullying_blo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2878" y="5080000"/>
            <a:ext cx="1691122" cy="1778000"/>
          </a:xfrm>
          <a:prstGeom prst="rect">
            <a:avLst/>
          </a:prstGeom>
        </p:spPr>
      </p:pic>
    </p:spTree>
    <p:extLst>
      <p:ext uri="{BB962C8B-B14F-4D97-AF65-F5344CB8AC3E}">
        <p14:creationId xmlns:p14="http://schemas.microsoft.com/office/powerpoint/2010/main" val="631473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xmlns:p14="http://schemas.microsoft.com/office/powerpoint/2010/main" spd="slow">
        <p:blinds dir="vert"/>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latin typeface="Colonna MT"/>
                <a:cs typeface="Colonna MT"/>
              </a:rPr>
              <a:t>references</a:t>
            </a:r>
            <a:endParaRPr lang="en-US" sz="3600" dirty="0">
              <a:latin typeface="Colonna MT"/>
              <a:cs typeface="Colonna MT"/>
            </a:endParaRPr>
          </a:p>
        </p:txBody>
      </p:sp>
      <p:sp>
        <p:nvSpPr>
          <p:cNvPr id="3" name="Content Placeholder 2"/>
          <p:cNvSpPr>
            <a:spLocks noGrp="1"/>
          </p:cNvSpPr>
          <p:nvPr>
            <p:ph idx="1"/>
          </p:nvPr>
        </p:nvSpPr>
        <p:spPr>
          <a:xfrm>
            <a:off x="822960" y="914401"/>
            <a:ext cx="7520940" cy="4192840"/>
          </a:xfrm>
        </p:spPr>
        <p:txBody>
          <a:bodyPr>
            <a:noAutofit/>
          </a:bodyPr>
          <a:lstStyle/>
          <a:p>
            <a:pPr>
              <a:buFont typeface="+mj-lt"/>
              <a:buAutoNum type="arabicPeriod"/>
            </a:pPr>
            <a:r>
              <a:rPr lang="en-US" sz="1000" b="0" dirty="0">
                <a:latin typeface="Colonna MT"/>
                <a:cs typeface="Colonna MT"/>
              </a:rPr>
              <a:t>Bauer, N. S., Lozano, P., &amp; </a:t>
            </a:r>
            <a:r>
              <a:rPr lang="en-US" sz="1000" b="0" dirty="0" err="1">
                <a:latin typeface="Colonna MT"/>
                <a:cs typeface="Colonna MT"/>
              </a:rPr>
              <a:t>Rivara</a:t>
            </a:r>
            <a:r>
              <a:rPr lang="en-US" sz="1000" b="0" dirty="0">
                <a:latin typeface="Colonna MT"/>
                <a:cs typeface="Colonna MT"/>
              </a:rPr>
              <a:t>, F. P. (2007). The Effectiveness of the </a:t>
            </a:r>
            <a:r>
              <a:rPr lang="en-US" sz="1000" b="0" dirty="0" err="1">
                <a:latin typeface="Colonna MT"/>
                <a:cs typeface="Colonna MT"/>
              </a:rPr>
              <a:t>olweus</a:t>
            </a:r>
            <a:r>
              <a:rPr lang="en-US" sz="1000" b="0" dirty="0">
                <a:latin typeface="Colonna MT"/>
                <a:cs typeface="Colonna MT"/>
              </a:rPr>
              <a:t> Bullying Prevention Program in Public Middle Schools: A Controlled Trial. </a:t>
            </a:r>
            <a:r>
              <a:rPr lang="en-US" sz="1000" b="0" i="1" dirty="0">
                <a:latin typeface="Colonna MT"/>
                <a:cs typeface="Colonna MT"/>
              </a:rPr>
              <a:t>Journal of Adolescent Health</a:t>
            </a:r>
            <a:r>
              <a:rPr lang="en-US" sz="1000" b="0" dirty="0">
                <a:latin typeface="Colonna MT"/>
                <a:cs typeface="Colonna MT"/>
              </a:rPr>
              <a:t> </a:t>
            </a:r>
            <a:r>
              <a:rPr lang="en-US" sz="1000" b="0" i="1" dirty="0">
                <a:latin typeface="Colonna MT"/>
                <a:cs typeface="Colonna MT"/>
              </a:rPr>
              <a:t>, 40</a:t>
            </a:r>
            <a:r>
              <a:rPr lang="en-US" sz="1000" b="0" dirty="0">
                <a:latin typeface="Colonna MT"/>
                <a:cs typeface="Colonna MT"/>
              </a:rPr>
              <a:t>, 266-274</a:t>
            </a:r>
            <a:r>
              <a:rPr lang="en-US" sz="1000" b="0" dirty="0" smtClean="0">
                <a:latin typeface="Colonna MT"/>
                <a:cs typeface="Colonna MT"/>
              </a:rPr>
              <a:t>.</a:t>
            </a:r>
          </a:p>
          <a:p>
            <a:pPr>
              <a:buFont typeface="+mj-lt"/>
              <a:buAutoNum type="arabicPeriod"/>
            </a:pPr>
            <a:r>
              <a:rPr lang="en-US" sz="1000" b="0" dirty="0" err="1" smtClean="0">
                <a:latin typeface="Colonna MT"/>
                <a:cs typeface="Colonna MT"/>
              </a:rPr>
              <a:t>Entenman</a:t>
            </a:r>
            <a:r>
              <a:rPr lang="en-US" sz="1000" b="0" dirty="0">
                <a:latin typeface="Colonna MT"/>
                <a:cs typeface="Colonna MT"/>
              </a:rPr>
              <a:t>, J., </a:t>
            </a:r>
            <a:r>
              <a:rPr lang="en-US" sz="1000" b="0" dirty="0" err="1">
                <a:latin typeface="Colonna MT"/>
                <a:cs typeface="Colonna MT"/>
              </a:rPr>
              <a:t>Murnen</a:t>
            </a:r>
            <a:r>
              <a:rPr lang="en-US" sz="1000" b="0" dirty="0">
                <a:latin typeface="Colonna MT"/>
                <a:cs typeface="Colonna MT"/>
              </a:rPr>
              <a:t>, T. J., &amp; Hendricks, C. (2005). Victims, bullies, and bystanders in K-3 literature. </a:t>
            </a:r>
            <a:r>
              <a:rPr lang="en-US" sz="1000" b="0" i="1" dirty="0">
                <a:latin typeface="Colonna MT"/>
                <a:cs typeface="Colonna MT"/>
              </a:rPr>
              <a:t>International Reading Association</a:t>
            </a:r>
            <a:r>
              <a:rPr lang="en-US" sz="1000" b="0" dirty="0">
                <a:latin typeface="Colonna MT"/>
                <a:cs typeface="Colonna MT"/>
              </a:rPr>
              <a:t> </a:t>
            </a:r>
            <a:r>
              <a:rPr lang="en-US" sz="1000" b="0" i="1" dirty="0">
                <a:latin typeface="Colonna MT"/>
                <a:cs typeface="Colonna MT"/>
              </a:rPr>
              <a:t>, 59</a:t>
            </a:r>
            <a:r>
              <a:rPr lang="en-US" sz="1000" b="0" dirty="0">
                <a:latin typeface="Colonna MT"/>
                <a:cs typeface="Colonna MT"/>
              </a:rPr>
              <a:t> (4), 352-364</a:t>
            </a:r>
            <a:r>
              <a:rPr lang="en-US" sz="1000" b="0" dirty="0" smtClean="0">
                <a:latin typeface="Colonna MT"/>
                <a:cs typeface="Colonna MT"/>
              </a:rPr>
              <a:t>.</a:t>
            </a:r>
          </a:p>
          <a:p>
            <a:pPr>
              <a:buFont typeface="+mj-lt"/>
              <a:buAutoNum type="arabicPeriod"/>
            </a:pPr>
            <a:r>
              <a:rPr lang="en-US" sz="1000" b="0" dirty="0" err="1" smtClean="0">
                <a:latin typeface="Colonna MT"/>
                <a:cs typeface="Colonna MT"/>
              </a:rPr>
              <a:t>Fekkes</a:t>
            </a:r>
            <a:r>
              <a:rPr lang="en-US" sz="1000" b="0" dirty="0">
                <a:latin typeface="Colonna MT"/>
                <a:cs typeface="Colonna MT"/>
              </a:rPr>
              <a:t>, M., </a:t>
            </a:r>
            <a:r>
              <a:rPr lang="en-US" sz="1000" b="0" dirty="0" err="1">
                <a:latin typeface="Colonna MT"/>
                <a:cs typeface="Colonna MT"/>
              </a:rPr>
              <a:t>Pijpers</a:t>
            </a:r>
            <a:r>
              <a:rPr lang="en-US" sz="1000" b="0" dirty="0">
                <a:latin typeface="Colonna MT"/>
                <a:cs typeface="Colonna MT"/>
              </a:rPr>
              <a:t>, F.I.M. , </a:t>
            </a:r>
            <a:r>
              <a:rPr lang="en-US" sz="1000" b="0" dirty="0" err="1">
                <a:latin typeface="Colonna MT"/>
                <a:cs typeface="Colonna MT"/>
              </a:rPr>
              <a:t>Verloove-Vanhorick</a:t>
            </a:r>
            <a:r>
              <a:rPr lang="en-US" sz="1000" b="0" dirty="0">
                <a:latin typeface="Colonna MT"/>
                <a:cs typeface="Colonna MT"/>
              </a:rPr>
              <a:t>, S. P. (2005) Bullying: who does what, when and where? Involvement of children, teachers and parents in bullying behavior. </a:t>
            </a:r>
            <a:r>
              <a:rPr lang="en-US" sz="1000" b="0" i="1" dirty="0">
                <a:latin typeface="Colonna MT"/>
                <a:cs typeface="Colonna MT"/>
              </a:rPr>
              <a:t>Health Education Research, 20, 81-91.  </a:t>
            </a:r>
            <a:r>
              <a:rPr lang="en-US" sz="1000" b="0" dirty="0">
                <a:latin typeface="Colonna MT"/>
                <a:cs typeface="Colonna MT"/>
              </a:rPr>
              <a:t>Retrieved from </a:t>
            </a:r>
            <a:r>
              <a:rPr lang="en-US" sz="1000" b="0" u="sng" dirty="0">
                <a:latin typeface="Colonna MT"/>
                <a:cs typeface="Colonna MT"/>
                <a:hlinkClick r:id="rId2"/>
              </a:rPr>
              <a:t>http://her.oxfordjournals.org/content/20/1/81.full.pdf+</a:t>
            </a:r>
            <a:r>
              <a:rPr lang="en-US" sz="1000" b="0" u="sng" dirty="0" smtClean="0">
                <a:latin typeface="Colonna MT"/>
                <a:cs typeface="Colonna MT"/>
                <a:hlinkClick r:id="rId2"/>
              </a:rPr>
              <a:t>html</a:t>
            </a:r>
            <a:endParaRPr lang="en-US" sz="1000" b="0" u="sng" dirty="0" smtClean="0">
              <a:latin typeface="Colonna MT"/>
              <a:cs typeface="Colonna MT"/>
            </a:endParaRPr>
          </a:p>
          <a:p>
            <a:pPr lvl="0">
              <a:buFont typeface="+mj-lt"/>
              <a:buAutoNum type="arabicPeriod"/>
            </a:pPr>
            <a:r>
              <a:rPr lang="en-US" sz="1000" b="0" dirty="0">
                <a:latin typeface="Colonna MT"/>
                <a:cs typeface="Colonna MT"/>
              </a:rPr>
              <a:t>Good, C. P., McIntosh, K., &amp; </a:t>
            </a:r>
            <a:r>
              <a:rPr lang="en-US" sz="1000" b="0" dirty="0" err="1">
                <a:latin typeface="Colonna MT"/>
                <a:cs typeface="Colonna MT"/>
              </a:rPr>
              <a:t>Gietz</a:t>
            </a:r>
            <a:r>
              <a:rPr lang="en-US" sz="1000" b="0" dirty="0">
                <a:latin typeface="Colonna MT"/>
                <a:cs typeface="Colonna MT"/>
              </a:rPr>
              <a:t>, C. (2011). Integrating Bullying Prevention Into </a:t>
            </a:r>
            <a:r>
              <a:rPr lang="en-US" sz="1000" b="0" dirty="0" err="1">
                <a:latin typeface="Colonna MT"/>
                <a:cs typeface="Colonna MT"/>
              </a:rPr>
              <a:t>Schoolwide</a:t>
            </a:r>
            <a:r>
              <a:rPr lang="en-US" sz="1000" b="0" dirty="0">
                <a:latin typeface="Colonna MT"/>
                <a:cs typeface="Colonna MT"/>
              </a:rPr>
              <a:t> Positive Behavior Support. </a:t>
            </a:r>
            <a:r>
              <a:rPr lang="en-US" sz="1000" b="0" i="1" dirty="0">
                <a:latin typeface="Colonna MT"/>
                <a:cs typeface="Colonna MT"/>
              </a:rPr>
              <a:t>Teaching exceptional children</a:t>
            </a:r>
            <a:r>
              <a:rPr lang="en-US" sz="1000" b="0" dirty="0">
                <a:latin typeface="Colonna MT"/>
                <a:cs typeface="Colonna MT"/>
              </a:rPr>
              <a:t> </a:t>
            </a:r>
            <a:r>
              <a:rPr lang="en-US" sz="1000" b="0" i="1" dirty="0">
                <a:latin typeface="Colonna MT"/>
                <a:cs typeface="Colonna MT"/>
              </a:rPr>
              <a:t>, 44</a:t>
            </a:r>
            <a:r>
              <a:rPr lang="en-US" sz="1000" b="0" dirty="0">
                <a:latin typeface="Colonna MT"/>
                <a:cs typeface="Colonna MT"/>
              </a:rPr>
              <a:t> (1), 48-56. Retrieved by: http://ehis.ebscohost.com.ez-proxy.brooklyn.cuny.edu:2048/</a:t>
            </a:r>
            <a:r>
              <a:rPr lang="en-US" sz="1000" b="0" dirty="0" err="1">
                <a:latin typeface="Colonna MT"/>
                <a:cs typeface="Colonna MT"/>
              </a:rPr>
              <a:t>ehost</a:t>
            </a:r>
            <a:r>
              <a:rPr lang="en-US" sz="1000" b="0" dirty="0">
                <a:latin typeface="Colonna MT"/>
                <a:cs typeface="Colonna MT"/>
              </a:rPr>
              <a:t>/</a:t>
            </a:r>
            <a:r>
              <a:rPr lang="en-US" sz="1000" b="0" dirty="0" err="1">
                <a:latin typeface="Colonna MT"/>
                <a:cs typeface="Colonna MT"/>
              </a:rPr>
              <a:t>detail?</a:t>
            </a:r>
            <a:r>
              <a:rPr lang="en-US" sz="1000" b="0" dirty="0" err="1" smtClean="0">
                <a:latin typeface="Colonna MT"/>
                <a:cs typeface="Colonna MT"/>
              </a:rPr>
              <a:t>vid</a:t>
            </a:r>
            <a:endParaRPr lang="en-US" sz="1000" b="0" dirty="0" smtClean="0">
              <a:latin typeface="Colonna MT"/>
              <a:cs typeface="Colonna MT"/>
            </a:endParaRPr>
          </a:p>
          <a:p>
            <a:pPr>
              <a:buFont typeface="+mj-lt"/>
              <a:buAutoNum type="arabicPeriod"/>
            </a:pPr>
            <a:r>
              <a:rPr lang="en-US" sz="1000" b="0" dirty="0" smtClean="0">
                <a:latin typeface="Colonna MT"/>
                <a:cs typeface="Colonna MT"/>
              </a:rPr>
              <a:t>Graham</a:t>
            </a:r>
            <a:r>
              <a:rPr lang="en-US" sz="1000" b="0" dirty="0">
                <a:latin typeface="Colonna MT"/>
                <a:cs typeface="Colonna MT"/>
              </a:rPr>
              <a:t>, S., &amp; Bellmore, A. D. (2007). Peer Victimization and Mental Health During Early Adolescence. </a:t>
            </a:r>
            <a:r>
              <a:rPr lang="en-US" sz="1000" b="0" i="1" dirty="0">
                <a:latin typeface="Colonna MT"/>
                <a:cs typeface="Colonna MT"/>
              </a:rPr>
              <a:t>Theory into practice</a:t>
            </a:r>
            <a:r>
              <a:rPr lang="en-US" sz="1000" b="0" dirty="0">
                <a:latin typeface="Colonna MT"/>
                <a:cs typeface="Colonna MT"/>
              </a:rPr>
              <a:t> </a:t>
            </a:r>
            <a:r>
              <a:rPr lang="en-US" sz="1000" b="0" i="1" dirty="0">
                <a:latin typeface="Colonna MT"/>
                <a:cs typeface="Colonna MT"/>
              </a:rPr>
              <a:t>, 46</a:t>
            </a:r>
            <a:r>
              <a:rPr lang="en-US" sz="1000" b="0" dirty="0">
                <a:latin typeface="Colonna MT"/>
                <a:cs typeface="Colonna MT"/>
              </a:rPr>
              <a:t> (2), 138-146</a:t>
            </a:r>
            <a:r>
              <a:rPr lang="en-US" sz="1000" b="0" dirty="0" smtClean="0">
                <a:latin typeface="Colonna MT"/>
                <a:cs typeface="Colonna MT"/>
              </a:rPr>
              <a:t>.</a:t>
            </a:r>
          </a:p>
          <a:p>
            <a:pPr>
              <a:buFont typeface="+mj-lt"/>
              <a:buAutoNum type="arabicPeriod"/>
            </a:pPr>
            <a:r>
              <a:rPr lang="en-US" sz="1000" b="0" dirty="0" err="1">
                <a:latin typeface="Colonna MT"/>
                <a:cs typeface="Colonna MT"/>
              </a:rPr>
              <a:t>Kochenderfer</a:t>
            </a:r>
            <a:r>
              <a:rPr lang="en-US" sz="1000" b="0" dirty="0">
                <a:latin typeface="Colonna MT"/>
                <a:cs typeface="Colonna MT"/>
              </a:rPr>
              <a:t>-Ladd, &amp; Pelletier, M. E. (2008). Teachers' views and beliefs about bullying: Influences on classroom management strategies and students' coping with peer victimization. </a:t>
            </a:r>
            <a:r>
              <a:rPr lang="en-US" sz="1000" b="0" i="1" dirty="0">
                <a:latin typeface="Colonna MT"/>
                <a:cs typeface="Colonna MT"/>
              </a:rPr>
              <a:t>Journal of School Psychology</a:t>
            </a:r>
            <a:r>
              <a:rPr lang="en-US" sz="1000" b="0" dirty="0">
                <a:latin typeface="Colonna MT"/>
                <a:cs typeface="Colonna MT"/>
              </a:rPr>
              <a:t> , 431-453</a:t>
            </a:r>
            <a:r>
              <a:rPr lang="en-US" sz="1000" b="0" dirty="0" smtClean="0">
                <a:latin typeface="Colonna MT"/>
                <a:cs typeface="Colonna MT"/>
              </a:rPr>
              <a:t>. Retrieved from: </a:t>
            </a:r>
            <a:r>
              <a:rPr lang="nl-NL" sz="1000" b="0" dirty="0">
                <a:latin typeface="Colonna MT"/>
                <a:cs typeface="Colonna MT"/>
              </a:rPr>
              <a:t>http://</a:t>
            </a:r>
            <a:r>
              <a:rPr lang="nl-NL" sz="1000" b="0" dirty="0" err="1">
                <a:latin typeface="Colonna MT"/>
                <a:cs typeface="Colonna MT"/>
              </a:rPr>
              <a:t>ac.els-cdn.com</a:t>
            </a:r>
            <a:r>
              <a:rPr lang="nl-NL" sz="1000" b="0" dirty="0">
                <a:latin typeface="Colonna MT"/>
                <a:cs typeface="Colonna MT"/>
              </a:rPr>
              <a:t>/S0022440507000817/1-s2.0-S0022440507000817-main.pdf?_tid=70bcf7b8-1d21-11e2-88d3-00000aab0f6b&amp;acdnat=1351004203_908559cbce208c67b8da81348e825aab</a:t>
            </a:r>
            <a:endParaRPr lang="en-US" sz="1000" b="0" dirty="0" smtClean="0">
              <a:latin typeface="Colonna MT"/>
              <a:cs typeface="Colonna MT"/>
            </a:endParaRPr>
          </a:p>
          <a:p>
            <a:pPr>
              <a:buFont typeface="+mj-lt"/>
              <a:buAutoNum type="arabicPeriod"/>
            </a:pPr>
            <a:r>
              <a:rPr lang="en-US" sz="1000" b="0" dirty="0" err="1">
                <a:latin typeface="Colonna MT"/>
                <a:cs typeface="Colonna MT"/>
              </a:rPr>
              <a:t>Nansel</a:t>
            </a:r>
            <a:r>
              <a:rPr lang="en-US" sz="1000" b="0" dirty="0">
                <a:latin typeface="Colonna MT"/>
                <a:cs typeface="Colonna MT"/>
              </a:rPr>
              <a:t>, T. R., </a:t>
            </a:r>
            <a:r>
              <a:rPr lang="en-US" sz="1000" b="0" dirty="0" err="1">
                <a:latin typeface="Colonna MT"/>
                <a:cs typeface="Colonna MT"/>
              </a:rPr>
              <a:t>Overpeck</a:t>
            </a:r>
            <a:r>
              <a:rPr lang="en-US" sz="1000" b="0" dirty="0">
                <a:latin typeface="Colonna MT"/>
                <a:cs typeface="Colonna MT"/>
              </a:rPr>
              <a:t>, M., </a:t>
            </a:r>
            <a:r>
              <a:rPr lang="en-US" sz="1000" b="0" dirty="0" err="1">
                <a:latin typeface="Colonna MT"/>
                <a:cs typeface="Colonna MT"/>
              </a:rPr>
              <a:t>Pilla</a:t>
            </a:r>
            <a:r>
              <a:rPr lang="en-US" sz="1000" b="0" dirty="0">
                <a:latin typeface="Colonna MT"/>
                <a:cs typeface="Colonna MT"/>
              </a:rPr>
              <a:t>, R. S., </a:t>
            </a:r>
            <a:r>
              <a:rPr lang="en-US" sz="1000" b="0" dirty="0" err="1">
                <a:latin typeface="Colonna MT"/>
                <a:cs typeface="Colonna MT"/>
              </a:rPr>
              <a:t>Ruan</a:t>
            </a:r>
            <a:r>
              <a:rPr lang="en-US" sz="1000" b="0" dirty="0">
                <a:latin typeface="Colonna MT"/>
                <a:cs typeface="Colonna MT"/>
              </a:rPr>
              <a:t>, W. J., Simons-Morton, B., &amp; </a:t>
            </a:r>
            <a:r>
              <a:rPr lang="en-US" sz="1000" b="0" dirty="0" err="1">
                <a:latin typeface="Colonna MT"/>
                <a:cs typeface="Colonna MT"/>
              </a:rPr>
              <a:t>Scheidt</a:t>
            </a:r>
            <a:r>
              <a:rPr lang="en-US" sz="1000" b="0" dirty="0">
                <a:latin typeface="Colonna MT"/>
                <a:cs typeface="Colonna MT"/>
              </a:rPr>
              <a:t>, P. (2001). Bullying behaviors among U.S. youth: Prevalence and association with psychosocial adjustment. </a:t>
            </a:r>
            <a:r>
              <a:rPr lang="en-US" sz="1000" b="0" i="1" dirty="0">
                <a:latin typeface="Colonna MT"/>
                <a:cs typeface="Colonna MT"/>
              </a:rPr>
              <a:t>Journal of the American Medical Association, 285</a:t>
            </a:r>
            <a:r>
              <a:rPr lang="en-US" sz="1000" b="0" dirty="0">
                <a:latin typeface="Colonna MT"/>
                <a:cs typeface="Colonna MT"/>
              </a:rPr>
              <a:t>(16), 2094-2100. Retrieved from: http://ehis.ebscohost.com.ez-proxy.brooklyn.cuny.edu:2048/</a:t>
            </a:r>
          </a:p>
          <a:p>
            <a:pPr>
              <a:buFont typeface="+mj-lt"/>
              <a:buAutoNum type="arabicPeriod"/>
            </a:pPr>
            <a:r>
              <a:rPr lang="en-US" sz="1000" b="0" dirty="0" err="1">
                <a:latin typeface="Colonna MT"/>
                <a:cs typeface="Colonna MT"/>
              </a:rPr>
              <a:t>Olweus</a:t>
            </a:r>
            <a:r>
              <a:rPr lang="en-US" sz="1000" b="0" dirty="0">
                <a:latin typeface="Colonna MT"/>
                <a:cs typeface="Colonna MT"/>
              </a:rPr>
              <a:t>, D. (2003). A profile of bullying at school. </a:t>
            </a:r>
            <a:r>
              <a:rPr lang="en-US" sz="1000" b="0" i="1" dirty="0">
                <a:latin typeface="Colonna MT"/>
                <a:cs typeface="Colonna MT"/>
              </a:rPr>
              <a:t>Educational Leadership</a:t>
            </a:r>
            <a:r>
              <a:rPr lang="en-US" sz="1000" b="0" dirty="0">
                <a:latin typeface="Colonna MT"/>
                <a:cs typeface="Colonna MT"/>
              </a:rPr>
              <a:t>, </a:t>
            </a:r>
            <a:r>
              <a:rPr lang="en-US" sz="1000" b="0" i="1" dirty="0">
                <a:latin typeface="Colonna MT"/>
                <a:cs typeface="Colonna MT"/>
              </a:rPr>
              <a:t>60</a:t>
            </a:r>
            <a:r>
              <a:rPr lang="en-US" sz="1000" b="0" dirty="0">
                <a:latin typeface="Colonna MT"/>
                <a:cs typeface="Colonna MT"/>
              </a:rPr>
              <a:t>(6), 12-17. Retrieved </a:t>
            </a:r>
            <a:r>
              <a:rPr lang="en-US" sz="1000" b="0" dirty="0" err="1">
                <a:latin typeface="Colonna MT"/>
                <a:cs typeface="Colonna MT"/>
              </a:rPr>
              <a:t>from:http</a:t>
            </a:r>
            <a:r>
              <a:rPr lang="en-US" sz="1000" b="0" dirty="0">
                <a:latin typeface="Colonna MT"/>
                <a:cs typeface="Colonna MT"/>
              </a:rPr>
              <a:t>://ehis.ebscohost.com.ez-proxy.brooklyn.cuny.edu:2048/</a:t>
            </a:r>
            <a:r>
              <a:rPr lang="en-US" sz="1000" b="0" dirty="0" err="1">
                <a:latin typeface="Colonna MT"/>
                <a:cs typeface="Colonna MT"/>
              </a:rPr>
              <a:t>ehost</a:t>
            </a:r>
            <a:r>
              <a:rPr lang="en-US" sz="1000" b="0" dirty="0">
                <a:latin typeface="Colonna MT"/>
                <a:cs typeface="Colonna MT"/>
              </a:rPr>
              <a:t>/</a:t>
            </a:r>
            <a:r>
              <a:rPr lang="en-US" sz="1000" b="0" dirty="0" err="1">
                <a:latin typeface="Colonna MT"/>
                <a:cs typeface="Colonna MT"/>
              </a:rPr>
              <a:t>pdfviewer</a:t>
            </a:r>
            <a:r>
              <a:rPr lang="en-US" sz="1000" b="0" dirty="0">
                <a:latin typeface="Colonna MT"/>
                <a:cs typeface="Colonna MT"/>
              </a:rPr>
              <a:t>/</a:t>
            </a:r>
            <a:r>
              <a:rPr lang="en-US" sz="1000" b="0" dirty="0" err="1">
                <a:latin typeface="Colonna MT"/>
                <a:cs typeface="Colonna MT"/>
              </a:rPr>
              <a:t>pdfviewer?sid</a:t>
            </a:r>
            <a:r>
              <a:rPr lang="en-US" sz="1000" b="0" dirty="0">
                <a:latin typeface="Colonna MT"/>
                <a:cs typeface="Colonna MT"/>
              </a:rPr>
              <a:t>=fda528e8-142e-48f8-b5b5-71847ab1b130%40sessionmgr112&amp;vid=6&amp;hid=</a:t>
            </a:r>
            <a:r>
              <a:rPr lang="en-US" sz="1000" b="0" dirty="0" smtClean="0">
                <a:latin typeface="Colonna MT"/>
                <a:cs typeface="Colonna MT"/>
              </a:rPr>
              <a:t>20</a:t>
            </a:r>
          </a:p>
          <a:p>
            <a:pPr marL="0" lvl="0" indent="0"/>
            <a:endParaRPr lang="en-US" sz="1000" b="0" dirty="0" smtClean="0">
              <a:latin typeface="Colonna MT"/>
              <a:cs typeface="Colonna MT"/>
            </a:endParaRPr>
          </a:p>
        </p:txBody>
      </p:sp>
    </p:spTree>
    <p:extLst>
      <p:ext uri="{BB962C8B-B14F-4D97-AF65-F5344CB8AC3E}">
        <p14:creationId xmlns:p14="http://schemas.microsoft.com/office/powerpoint/2010/main" val="168022253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498</TotalTime>
  <Words>1490</Words>
  <Application>Microsoft Macintosh PowerPoint</Application>
  <PresentationFormat>On-screen Show (4:3)</PresentationFormat>
  <Paragraphs>63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Angles</vt:lpstr>
      <vt:lpstr> Bullying: Health and interventions</vt:lpstr>
      <vt:lpstr>Table of Contents</vt:lpstr>
      <vt:lpstr>Introduction What is bullying?</vt:lpstr>
      <vt:lpstr>Statement of the problem</vt:lpstr>
      <vt:lpstr>Literature review Health Concerns</vt:lpstr>
      <vt:lpstr>Literature Review Theorists/Practitioners</vt:lpstr>
      <vt:lpstr>Literature Review Theorists/Practitioners Cont’d</vt:lpstr>
      <vt:lpstr>Statement of Hypotheses</vt:lpstr>
      <vt:lpstr>references</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Bullying: Can it be a thing of the past?</dc:title>
  <dc:creator>Rachel  Lazu-Gutierrez</dc:creator>
  <cp:lastModifiedBy>Rachel  Lazu-Gutierrez</cp:lastModifiedBy>
  <cp:revision>85</cp:revision>
  <cp:lastPrinted>2012-10-23T17:37:32Z</cp:lastPrinted>
  <dcterms:created xsi:type="dcterms:W3CDTF">2012-10-21T20:39:39Z</dcterms:created>
  <dcterms:modified xsi:type="dcterms:W3CDTF">2012-10-23T17:42:47Z</dcterms:modified>
</cp:coreProperties>
</file>